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  <p:sldMasterId id="2147483674" r:id="rId3"/>
  </p:sldMasterIdLst>
  <p:notesMasterIdLst>
    <p:notesMasterId r:id="rId37"/>
  </p:notesMasterIdLst>
  <p:handoutMasterIdLst>
    <p:handoutMasterId r:id="rId38"/>
  </p:handoutMasterIdLst>
  <p:sldIdLst>
    <p:sldId id="274" r:id="rId4"/>
    <p:sldId id="446" r:id="rId5"/>
    <p:sldId id="276" r:id="rId6"/>
    <p:sldId id="430" r:id="rId7"/>
    <p:sldId id="442" r:id="rId8"/>
    <p:sldId id="454" r:id="rId9"/>
    <p:sldId id="444" r:id="rId10"/>
    <p:sldId id="445" r:id="rId11"/>
    <p:sldId id="353" r:id="rId12"/>
    <p:sldId id="395" r:id="rId13"/>
    <p:sldId id="431" r:id="rId14"/>
    <p:sldId id="397" r:id="rId15"/>
    <p:sldId id="425" r:id="rId16"/>
    <p:sldId id="401" r:id="rId17"/>
    <p:sldId id="402" r:id="rId18"/>
    <p:sldId id="403" r:id="rId19"/>
    <p:sldId id="405" r:id="rId20"/>
    <p:sldId id="406" r:id="rId21"/>
    <p:sldId id="407" r:id="rId22"/>
    <p:sldId id="408" r:id="rId23"/>
    <p:sldId id="409" r:id="rId24"/>
    <p:sldId id="411" r:id="rId25"/>
    <p:sldId id="433" r:id="rId26"/>
    <p:sldId id="434" r:id="rId27"/>
    <p:sldId id="449" r:id="rId28"/>
    <p:sldId id="435" r:id="rId29"/>
    <p:sldId id="436" r:id="rId30"/>
    <p:sldId id="415" r:id="rId31"/>
    <p:sldId id="437" r:id="rId32"/>
    <p:sldId id="453" r:id="rId33"/>
    <p:sldId id="448" r:id="rId34"/>
    <p:sldId id="450" r:id="rId35"/>
    <p:sldId id="451" r:id="rId36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85059371-A7B0-4E29-B732-55966FE1E17A}">
          <p14:sldIdLst>
            <p14:sldId id="274"/>
            <p14:sldId id="446"/>
            <p14:sldId id="276"/>
            <p14:sldId id="430"/>
          </p14:sldIdLst>
        </p14:section>
        <p14:section name="Tech Module Info" id="{9030E8B9-283F-4735-B101-65D0D9ED7845}">
          <p14:sldIdLst>
            <p14:sldId id="442"/>
            <p14:sldId id="454"/>
            <p14:sldId id="444"/>
            <p14:sldId id="445"/>
          </p14:sldIdLst>
        </p14:section>
        <p14:section name="Course Objectives &amp; Program" id="{09D0D964-BAD6-4270-867B-7D54602D8ED8}">
          <p14:sldIdLst>
            <p14:sldId id="353"/>
            <p14:sldId id="395"/>
            <p14:sldId id="431"/>
          </p14:sldIdLst>
        </p14:section>
        <p14:section name="The Trainers Team" id="{4D1BA6BE-7686-4541-B7D1-CE185D5C3CC1}">
          <p14:sldIdLst>
            <p14:sldId id="397"/>
            <p14:sldId id="425"/>
            <p14:sldId id="401"/>
          </p14:sldIdLst>
        </p14:section>
        <p14:section name="Duration, Languages, Technologies" id="{49BCA726-9D19-445F-9217-EE2F96054ECB}">
          <p14:sldIdLst>
            <p14:sldId id="402"/>
            <p14:sldId id="403"/>
            <p14:sldId id="405"/>
          </p14:sldIdLst>
        </p14:section>
        <p14:section name="Evaluation Criteria" id="{66895927-4F73-4BA3-AE50-6F637301CD21}">
          <p14:sldIdLst>
            <p14:sldId id="406"/>
            <p14:sldId id="407"/>
            <p14:sldId id="408"/>
            <p14:sldId id="409"/>
          </p14:sldIdLst>
        </p14:section>
        <p14:section name="Resources" id="{F41B811F-C0D2-4B9B-A097-DB4C97863FCF}">
          <p14:sldIdLst>
            <p14:sldId id="411"/>
            <p14:sldId id="433"/>
            <p14:sldId id="434"/>
            <p14:sldId id="449"/>
            <p14:sldId id="435"/>
            <p14:sldId id="436"/>
            <p14:sldId id="415"/>
            <p14:sldId id="437"/>
          </p14:sldIdLst>
        </p14:section>
        <p14:section name="Conclusion" id="{EB230912-34B4-4B96-80BC-216AF0177A94}">
          <p14:sldIdLst>
            <p14:sldId id="453"/>
            <p14:sldId id="448"/>
            <p14:sldId id="450"/>
            <p14:sldId id="45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A22E"/>
    <a:srgbClr val="603A14"/>
    <a:srgbClr val="E85C0E"/>
    <a:srgbClr val="BAB398"/>
    <a:srgbClr val="ADA485"/>
    <a:srgbClr val="C6C0AA"/>
    <a:srgbClr val="663606"/>
    <a:srgbClr val="663106"/>
    <a:srgbClr val="F8DC9E"/>
    <a:srgbClr val="FBEEDC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339" autoAdjust="0"/>
    <p:restoredTop sz="94533" autoAdjust="0"/>
  </p:normalViewPr>
  <p:slideViewPr>
    <p:cSldViewPr>
      <p:cViewPr>
        <p:scale>
          <a:sx n="66" d="100"/>
          <a:sy n="66" d="100"/>
        </p:scale>
        <p:origin x="1190" y="437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commentAuthors" Target="commentAuthors.xml"/><Relationship Id="rId3" Type="http://schemas.openxmlformats.org/officeDocument/2006/relationships/slideMaster" Target="slideMasters/slideMaster2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handoutMaster" Target="handoutMasters/handoutMaster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notesMaster" Target="notesMasters/notesMaster1.xml"/><Relationship Id="rId40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16-Jan-17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16-Jan-17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1515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33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79510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9409546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7497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0668168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43008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52050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4716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31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30271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22529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10.png"/><Relationship Id="rId3" Type="http://schemas.openxmlformats.org/officeDocument/2006/relationships/image" Target="../media/image9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16-Jan-17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33737117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16-Jan-17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89099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199952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51454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195075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5.jpeg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9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16-Jan-17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16-Jan-17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5232977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hyperlink" Target="http://softuni.b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hyperlink" Target="http://softuni.org/" TargetMode="External"/><Relationship Id="rId4" Type="http://schemas.openxmlformats.org/officeDocument/2006/relationships/image" Target="../media/image11.png"/><Relationship Id="rId9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5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hyperlink" Target="http://www.infragistics.com/" TargetMode="External"/><Relationship Id="rId18" Type="http://schemas.openxmlformats.org/officeDocument/2006/relationships/image" Target="../media/image21.png"/><Relationship Id="rId3" Type="http://schemas.openxmlformats.org/officeDocument/2006/relationships/hyperlink" Target="http://www.luxoft.com/" TargetMode="External"/><Relationship Id="rId7" Type="http://schemas.openxmlformats.org/officeDocument/2006/relationships/hyperlink" Target="http://smartit.bg/" TargetMode="External"/><Relationship Id="rId12" Type="http://schemas.openxmlformats.org/officeDocument/2006/relationships/image" Target="../media/image18.png"/><Relationship Id="rId17" Type="http://schemas.openxmlformats.org/officeDocument/2006/relationships/hyperlink" Target="http://www.superhosting.bg/" TargetMode="External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0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hyperlink" Target="http://www.indeavr.com/" TargetMode="External"/><Relationship Id="rId5" Type="http://schemas.openxmlformats.org/officeDocument/2006/relationships/hyperlink" Target="http://xs-software.com/" TargetMode="External"/><Relationship Id="rId15" Type="http://schemas.openxmlformats.org/officeDocument/2006/relationships/hyperlink" Target="http://netpeak.bg/" TargetMode="External"/><Relationship Id="rId10" Type="http://schemas.openxmlformats.org/officeDocument/2006/relationships/image" Target="../media/image17.png"/><Relationship Id="rId19" Type="http://schemas.openxmlformats.org/officeDocument/2006/relationships/hyperlink" Target="http://www.telenor.bg/" TargetMode="External"/><Relationship Id="rId4" Type="http://schemas.openxmlformats.org/officeDocument/2006/relationships/image" Target="../media/image14.png"/><Relationship Id="rId9" Type="http://schemas.openxmlformats.org/officeDocument/2006/relationships/hyperlink" Target="http://www.softwaregroup-bg.com/" TargetMode="External"/><Relationship Id="rId14" Type="http://schemas.openxmlformats.org/officeDocument/2006/relationships/image" Target="../media/image1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hyperlink" Target="http://judge.softuni.bg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hyperlink" Target="http://softuni.bg/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jpeg"/><Relationship Id="rId7" Type="http://schemas.openxmlformats.org/officeDocument/2006/relationships/image" Target="../media/image56.pn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5.png"/><Relationship Id="rId11" Type="http://schemas.openxmlformats.org/officeDocument/2006/relationships/image" Target="../media/image60.png"/><Relationship Id="rId5" Type="http://schemas.openxmlformats.org/officeDocument/2006/relationships/image" Target="../media/image54.png"/><Relationship Id="rId10" Type="http://schemas.openxmlformats.org/officeDocument/2006/relationships/image" Target="../media/image59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hyperlink" Target="https://softuni.bg/users/profile/show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courses/programming-fundamentals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softuni.bg/forum/categories/44/" TargetMode="External"/><Relationship Id="rId4" Type="http://schemas.openxmlformats.org/officeDocument/2006/relationships/image" Target="../media/image63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acebook.com/groups/1297632516949792/" TargetMode="External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hyperlink" Target="http://www.facebook.com/SoftwareUniversity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ntroprogramming.info/intro-csharp-book/" TargetMode="External"/><Relationship Id="rId2" Type="http://schemas.openxmlformats.org/officeDocument/2006/relationships/hyperlink" Target="http://www.introprogramming.info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jpeg"/><Relationship Id="rId5" Type="http://schemas.openxmlformats.org/officeDocument/2006/relationships/hyperlink" Target="http://www.introprogramming.info/english-intro-csharp-book/" TargetMode="External"/><Relationship Id="rId4" Type="http://schemas.openxmlformats.org/officeDocument/2006/relationships/image" Target="../media/image69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hyperlink" Target="http://www.softuni.bg/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isualstudio.com/en-us/downloads/download-visual-studio-vs.aspx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7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hyperlink" Target="http://smartit.bg/" TargetMode="External"/><Relationship Id="rId13" Type="http://schemas.openxmlformats.org/officeDocument/2006/relationships/image" Target="../media/image18.png"/><Relationship Id="rId18" Type="http://schemas.openxmlformats.org/officeDocument/2006/relationships/hyperlink" Target="http://www.superhosting.bg/" TargetMode="External"/><Relationship Id="rId3" Type="http://schemas.openxmlformats.org/officeDocument/2006/relationships/hyperlink" Target="https://softuni.bg/courses/" TargetMode="External"/><Relationship Id="rId21" Type="http://schemas.openxmlformats.org/officeDocument/2006/relationships/image" Target="../media/image22.png"/><Relationship Id="rId7" Type="http://schemas.openxmlformats.org/officeDocument/2006/relationships/image" Target="../media/image15.png"/><Relationship Id="rId12" Type="http://schemas.openxmlformats.org/officeDocument/2006/relationships/hyperlink" Target="http://www.indeavr.com/" TargetMode="External"/><Relationship Id="rId17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6" Type="http://schemas.openxmlformats.org/officeDocument/2006/relationships/hyperlink" Target="http://netpeak.bg/" TargetMode="External"/><Relationship Id="rId20" Type="http://schemas.openxmlformats.org/officeDocument/2006/relationships/hyperlink" Target="http://www.telenor.bg/" TargetMode="External"/><Relationship Id="rId1" Type="http://schemas.openxmlformats.org/officeDocument/2006/relationships/slideLayout" Target="../slideLayouts/slideLayout9.xml"/><Relationship Id="rId6" Type="http://schemas.openxmlformats.org/officeDocument/2006/relationships/hyperlink" Target="http://xs-software.com/" TargetMode="External"/><Relationship Id="rId11" Type="http://schemas.openxmlformats.org/officeDocument/2006/relationships/image" Target="../media/image17.png"/><Relationship Id="rId5" Type="http://schemas.openxmlformats.org/officeDocument/2006/relationships/image" Target="../media/image14.png"/><Relationship Id="rId15" Type="http://schemas.openxmlformats.org/officeDocument/2006/relationships/image" Target="../media/image19.png"/><Relationship Id="rId10" Type="http://schemas.openxmlformats.org/officeDocument/2006/relationships/hyperlink" Target="http://www.softwaregroup-bg.com/" TargetMode="External"/><Relationship Id="rId19" Type="http://schemas.openxmlformats.org/officeDocument/2006/relationships/image" Target="../media/image21.png"/><Relationship Id="rId4" Type="http://schemas.openxmlformats.org/officeDocument/2006/relationships/hyperlink" Target="http://www.luxoft.com/" TargetMode="External"/><Relationship Id="rId9" Type="http://schemas.openxmlformats.org/officeDocument/2006/relationships/image" Target="../media/image16.png"/><Relationship Id="rId14" Type="http://schemas.openxmlformats.org/officeDocument/2006/relationships/hyperlink" Target="http://www.infragistics.com/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76.png"/><Relationship Id="rId12" Type="http://schemas.openxmlformats.org/officeDocument/2006/relationships/image" Target="../media/image7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77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65.png"/><Relationship Id="rId4" Type="http://schemas.openxmlformats.org/officeDocument/2006/relationships/hyperlink" Target="http://softuni.org/" TargetMode="External"/><Relationship Id="rId9" Type="http://schemas.openxmlformats.org/officeDocument/2006/relationships/hyperlink" Target="http://www.facebook.com/SoftwareUniversity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curriculum" TargetMode="External"/><Relationship Id="rId2" Type="http://schemas.openxmlformats.org/officeDocument/2006/relationships/hyperlink" Target="https://softuni.bg/trainings/courses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037012" y="1080338"/>
            <a:ext cx="7458541" cy="1087372"/>
          </a:xfrm>
        </p:spPr>
        <p:txBody>
          <a:bodyPr>
            <a:normAutofit fontScale="90000"/>
          </a:bodyPr>
          <a:lstStyle/>
          <a:p>
            <a:r>
              <a:rPr lang="en-US" dirty="0"/>
              <a:t>Programming Fundamentals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6170612" y="2286000"/>
            <a:ext cx="5324941" cy="699338"/>
          </a:xfrm>
        </p:spPr>
        <p:txBody>
          <a:bodyPr>
            <a:normAutofit/>
          </a:bodyPr>
          <a:lstStyle/>
          <a:p>
            <a:r>
              <a:rPr lang="en-US" dirty="0"/>
              <a:t>Course Introduction</a:t>
            </a:r>
          </a:p>
        </p:txBody>
      </p:sp>
      <p:pic>
        <p:nvPicPr>
          <p:cNvPr id="102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983" y="29726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4" name="Picture 2" title="Software University Foundation">
            <a:hlinkClick r:id="rId5" tooltip="Software University Foundation"/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33" t="-11972" r="-4044" b="1048"/>
          <a:stretch/>
        </p:blipFill>
        <p:spPr bwMode="auto">
          <a:xfrm>
            <a:off x="825157" y="1887144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sp>
        <p:nvSpPr>
          <p:cNvPr id="18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821982" y="4164083"/>
            <a:ext cx="3126043" cy="525135"/>
          </a:xfrm>
        </p:spPr>
        <p:txBody>
          <a:bodyPr/>
          <a:lstStyle/>
          <a:p>
            <a:r>
              <a:rPr lang="en-US" noProof="1"/>
              <a:t>SoftUni Team</a:t>
            </a:r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821983" y="4633982"/>
            <a:ext cx="312604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20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821982" y="5039109"/>
            <a:ext cx="3126043" cy="382788"/>
          </a:xfrm>
        </p:spPr>
        <p:txBody>
          <a:bodyPr/>
          <a:lstStyle/>
          <a:p>
            <a:r>
              <a:rPr lang="en-US" sz="2000" dirty="0"/>
              <a:t>Software University</a:t>
            </a:r>
          </a:p>
        </p:txBody>
      </p:sp>
      <p:sp>
        <p:nvSpPr>
          <p:cNvPr id="21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821982" y="5379630"/>
            <a:ext cx="3126043" cy="351754"/>
          </a:xfrm>
        </p:spPr>
        <p:txBody>
          <a:bodyPr/>
          <a:lstStyle/>
          <a:p>
            <a:r>
              <a:rPr lang="en-US" sz="1800" dirty="0">
                <a:hlinkClick r:id="rId7"/>
              </a:rPr>
              <a:t>http://softuni.bg</a:t>
            </a:r>
            <a:endParaRPr lang="en-US" sz="1800" dirty="0"/>
          </a:p>
        </p:txBody>
      </p:sp>
      <p:pic>
        <p:nvPicPr>
          <p:cNvPr id="13" name="Picture 12" descr="http://softuni.bg" title="SoftUni Code Wizard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503614" y="3810000"/>
            <a:ext cx="2133598" cy="2341486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 rot="874515">
            <a:off x="4780414" y="3602069"/>
            <a:ext cx="2073516" cy="7229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Programming</a:t>
            </a:r>
            <a:b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</a:b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Fundamentals</a:t>
            </a:r>
          </a:p>
        </p:txBody>
      </p:sp>
      <p:pic>
        <p:nvPicPr>
          <p:cNvPr id="17" name="Picture 4" descr="Image result for c#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008812" y="3850594"/>
            <a:ext cx="4410541" cy="2230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486035"/>
          </a:xfrm>
        </p:spPr>
        <p:txBody>
          <a:bodyPr>
            <a:noAutofit/>
          </a:bodyPr>
          <a:lstStyle/>
          <a:p>
            <a:pPr marL="517525" indent="-517525">
              <a:lnSpc>
                <a:spcPct val="120000"/>
              </a:lnSpc>
              <a:buFont typeface="+mj-lt"/>
              <a:buAutoNum type="arabicPeriod"/>
            </a:pP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Course Introduction</a:t>
            </a:r>
            <a:br>
              <a:rPr lang="en-US" sz="2800" dirty="0"/>
            </a:b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Version Control Systems </a:t>
            </a:r>
            <a:r>
              <a:rPr lang="en-US" sz="2800" dirty="0"/>
              <a:t>– </a:t>
            </a:r>
            <a:r>
              <a:rPr lang="en-US" sz="2800" dirty="0" err="1"/>
              <a:t>Git</a:t>
            </a:r>
            <a:r>
              <a:rPr lang="en-US" sz="2800" dirty="0"/>
              <a:t> and GitHub</a:t>
            </a:r>
            <a:endParaRPr lang="en-US" sz="28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517525" indent="-517525">
              <a:lnSpc>
                <a:spcPct val="120000"/>
              </a:lnSpc>
              <a:buFont typeface="+mj-lt"/>
              <a:buAutoNum type="arabicPeriod"/>
            </a:pP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Data Types and Variables</a:t>
            </a:r>
          </a:p>
          <a:p>
            <a:pPr marL="517525" indent="-517525">
              <a:lnSpc>
                <a:spcPct val="120000"/>
              </a:lnSpc>
              <a:buFont typeface="+mj-lt"/>
              <a:buAutoNum type="arabicPeriod"/>
            </a:pP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Methods, Debugging and Troubleshooting Code </a:t>
            </a:r>
          </a:p>
          <a:p>
            <a:pPr marL="517525" indent="-517525">
              <a:lnSpc>
                <a:spcPct val="120000"/>
              </a:lnSpc>
              <a:buFont typeface="+mj-lt"/>
              <a:buAutoNum type="arabicPeriod"/>
            </a:pP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Arrays</a:t>
            </a:r>
            <a:r>
              <a:rPr lang="en-US" sz="2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 </a:t>
            </a: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– Simple Array Processing</a:t>
            </a:r>
            <a:endParaRPr lang="en-US" sz="28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517525" indent="-517525">
              <a:lnSpc>
                <a:spcPct val="120000"/>
              </a:lnSpc>
              <a:buFont typeface="+mj-lt"/>
              <a:buAutoNum type="arabicPeriod"/>
            </a:pP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Lists</a:t>
            </a: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– Processing Variable Length Sequences</a:t>
            </a:r>
          </a:p>
          <a:p>
            <a:pPr marL="517525" indent="-517525">
              <a:lnSpc>
                <a:spcPct val="120000"/>
              </a:lnSpc>
              <a:buFont typeface="+mj-lt"/>
              <a:buAutoNum type="arabicPeriod"/>
            </a:pP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Dictionaries, Lambda and LINQ</a:t>
            </a:r>
          </a:p>
          <a:p>
            <a:pPr marL="517525" indent="-517525">
              <a:lnSpc>
                <a:spcPct val="120000"/>
              </a:lnSpc>
              <a:buFont typeface="+mj-lt"/>
              <a:buAutoNum type="arabicPeriod"/>
            </a:pP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Objects and Classes</a:t>
            </a:r>
            <a:endParaRPr lang="en-US" sz="28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/>
              <a:t>Programming Fundamentals – Course Program</a:t>
            </a:r>
          </a:p>
        </p:txBody>
      </p:sp>
      <p:pic>
        <p:nvPicPr>
          <p:cNvPr id="1028" name="Picture 4" descr="https://coderwall-assets-0.s3.amazonaws.com/uploads/picture/file/640/angry-must-resist-l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1715" y="5487155"/>
            <a:ext cx="1524000" cy="858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Image result for c#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185715" y="5494630"/>
            <a:ext cx="1549028" cy="858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8436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0"/>
            <a:ext cx="11804822" cy="5486035"/>
          </a:xfrm>
        </p:spPr>
        <p:txBody>
          <a:bodyPr>
            <a:noAutofit/>
          </a:bodyPr>
          <a:lstStyle/>
          <a:p>
            <a:pPr marL="517525" indent="-517525">
              <a:lnSpc>
                <a:spcPct val="120000"/>
              </a:lnSpc>
              <a:buFont typeface="+mj-lt"/>
              <a:buAutoNum type="arabicPeriod" startAt="8"/>
            </a:pP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Files and Exceptions</a:t>
            </a:r>
          </a:p>
          <a:p>
            <a:pPr marL="517525" indent="-517525">
              <a:lnSpc>
                <a:spcPct val="120000"/>
              </a:lnSpc>
              <a:buFont typeface="+mj-lt"/>
              <a:buAutoNum type="arabicPeriod" startAt="8"/>
            </a:pP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Strings</a:t>
            </a:r>
          </a:p>
          <a:p>
            <a:pPr marL="517525" indent="-517525">
              <a:lnSpc>
                <a:spcPct val="120000"/>
              </a:lnSpc>
              <a:buFont typeface="+mj-lt"/>
              <a:buAutoNum type="arabicPeriod" startAt="8"/>
            </a:pP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Regular Expressions</a:t>
            </a:r>
            <a:endParaRPr lang="en-US" sz="28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815" y="40341"/>
            <a:ext cx="9715597" cy="1110780"/>
          </a:xfrm>
        </p:spPr>
        <p:txBody>
          <a:bodyPr>
            <a:normAutofit fontScale="90000"/>
          </a:bodyPr>
          <a:lstStyle/>
          <a:p>
            <a:r>
              <a:rPr lang="en-US" dirty="0"/>
              <a:t>Programming Fundamentals – Course Program (2)</a:t>
            </a:r>
          </a:p>
        </p:txBody>
      </p:sp>
      <p:pic>
        <p:nvPicPr>
          <p:cNvPr id="1028" name="Picture 4" descr="https://coderwall-assets-0.s3.amazonaws.com/uploads/picture/file/640/angry-must-resist-l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1715" y="5487155"/>
            <a:ext cx="1524000" cy="858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Image result for c#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185715" y="5494630"/>
            <a:ext cx="1549028" cy="858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0926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727940" y="5580200"/>
            <a:ext cx="8938472" cy="820600"/>
          </a:xfrm>
        </p:spPr>
        <p:txBody>
          <a:bodyPr/>
          <a:lstStyle/>
          <a:p>
            <a:r>
              <a:rPr lang="en-US" dirty="0"/>
              <a:t>The Trainers Team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43068" y="1483371"/>
            <a:ext cx="6904144" cy="3754652"/>
          </a:xfrm>
          <a:prstGeom prst="roundRect">
            <a:avLst>
              <a:gd name="adj" fmla="val 46773"/>
            </a:avLst>
          </a:prstGeom>
          <a:effectLst>
            <a:softEdge rad="190500"/>
          </a:effectLst>
        </p:spPr>
      </p:pic>
    </p:spTree>
    <p:extLst>
      <p:ext uri="{BB962C8B-B14F-4D97-AF65-F5344CB8AC3E}">
        <p14:creationId xmlns:p14="http://schemas.microsoft.com/office/powerpoint/2010/main" val="31365737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</a:rPr>
              <a:t>Ivaylo Kenov</a:t>
            </a:r>
          </a:p>
          <a:p>
            <a:pPr lvl="1"/>
            <a:r>
              <a:rPr lang="en-US" noProof="1"/>
              <a:t>Senior Software Engineer &amp; Trainer</a:t>
            </a:r>
          </a:p>
          <a:p>
            <a:pPr lvl="1"/>
            <a:endParaRPr lang="en-US" noProof="1"/>
          </a:p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</a:rPr>
              <a:t>Vladimir Damyanovski</a:t>
            </a:r>
          </a:p>
          <a:p>
            <a:pPr lvl="1"/>
            <a:r>
              <a:rPr lang="en-US" noProof="1"/>
              <a:t>Junior Trainer</a:t>
            </a:r>
          </a:p>
          <a:p>
            <a:pPr lvl="1"/>
            <a:endParaRPr lang="en-US" noProof="1"/>
          </a:p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</a:rPr>
              <a:t>Ivo Zhelev</a:t>
            </a:r>
          </a:p>
          <a:p>
            <a:pPr lvl="1"/>
            <a:r>
              <a:rPr lang="en-US" noProof="1"/>
              <a:t>Junior Trainer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Trainers Team</a:t>
            </a:r>
            <a:endParaRPr lang="en-US" dirty="0"/>
          </a:p>
        </p:txBody>
      </p:sp>
      <p:pic>
        <p:nvPicPr>
          <p:cNvPr id="1028" name="Picture 4" descr="https://lh4.googleusercontent.com/aPighqjRif6_J7jYMt7vl-9ZRxfNqZWb9Z6hTOhJp8ys7wqiAE1c1mAkkCOG1LiU4W-9fzzmC7jgfpWFSmv3yawkiFsjTz_miNBmPMHWD60mPQsamLRdabvSOHwM__m1e0kyFnUKV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3812" y="3487916"/>
            <a:ext cx="2265924" cy="2265924"/>
          </a:xfrm>
          <a:prstGeom prst="roundRect">
            <a:avLst>
              <a:gd name="adj" fmla="val 1603"/>
            </a:avLst>
          </a:prstGeom>
          <a:noFill/>
          <a:ln>
            <a:solidFill>
              <a:schemeClr val="bg1">
                <a:lumMod val="65000"/>
                <a:lumOff val="3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https://lh5.googleusercontent.com/XnBIc-MmYzzcHzDyavCVKJpbkdiTV36D7iEETk70N6Z7dtr7UsIi-wwDsBozqwoOeh7Rr4ZLc6uKsgk-xn_IOzFzR_uhNQp6mriprkvNank_1vp-vkZpzJCV85ST14flUQLwIaAc3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180012" y="3936298"/>
            <a:ext cx="2321633" cy="2457096"/>
          </a:xfrm>
          <a:prstGeom prst="roundRect">
            <a:avLst>
              <a:gd name="adj" fmla="val 1603"/>
            </a:avLst>
          </a:prstGeom>
          <a:noFill/>
          <a:ln>
            <a:solidFill>
              <a:schemeClr val="bg1">
                <a:lumMod val="65000"/>
                <a:lumOff val="3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Резултат с изображение за ivaylo kenov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212" y="824683"/>
            <a:ext cx="2305050" cy="2305050"/>
          </a:xfrm>
          <a:prstGeom prst="roundRect">
            <a:avLst>
              <a:gd name="adj" fmla="val 1603"/>
            </a:avLst>
          </a:prstGeom>
          <a:noFill/>
          <a:ln>
            <a:solidFill>
              <a:schemeClr val="bg1">
                <a:lumMod val="65000"/>
                <a:lumOff val="3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2658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6"/>
          </a:xfrm>
        </p:spPr>
        <p:txBody>
          <a:bodyPr/>
          <a:lstStyle/>
          <a:p>
            <a:r>
              <a:rPr lang="en-US" dirty="0">
                <a:latin typeface="Consolas" pitchFamily="49" charset="0"/>
                <a:cs typeface="Consolas" pitchFamily="49" charset="0"/>
              </a:rPr>
              <a:t>V</a:t>
            </a:r>
            <a:r>
              <a:rPr lang="en-US" dirty="0"/>
              <a:t>olunteer teaching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assistants</a:t>
            </a:r>
          </a:p>
          <a:p>
            <a:pPr lvl="1"/>
            <a:r>
              <a:rPr lang="en-US" dirty="0"/>
              <a:t>Developers from the software industry</a:t>
            </a:r>
          </a:p>
          <a:p>
            <a:pPr lvl="1"/>
            <a:r>
              <a:rPr lang="en-US" dirty="0"/>
              <a:t>Scholarship students from SoftUni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Volunteer Teaching Assistants</a:t>
            </a:r>
          </a:p>
        </p:txBody>
      </p:sp>
      <p:pic>
        <p:nvPicPr>
          <p:cNvPr id="7170" name="Picture 2" descr="https://lh5.googleusercontent.com/-g5RYOaB-LRc/U0xP1_eR7hI/AAAAAAAAEh4/Abf_bnqMj74/w1044-h587-no/DSC0496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412" y="3429000"/>
            <a:ext cx="4953000" cy="2784877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https://lh6.googleusercontent.com/-vYLmM4OE3NE/UxygX_IVJbI/AAAAAAAADaQ/o4M0w-1ONOU/w1036-h587-no/DSC_009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9212" y="3429001"/>
            <a:ext cx="4915045" cy="2784876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7212" y="1269599"/>
            <a:ext cx="3116045" cy="1778401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18567493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1812" y="4197278"/>
            <a:ext cx="11125200" cy="1457698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sz="4800" dirty="0"/>
              <a:t>Programming Fundamentals: More Details 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446212" y="5682644"/>
            <a:ext cx="8938472" cy="688256"/>
          </a:xfrm>
        </p:spPr>
        <p:txBody>
          <a:bodyPr/>
          <a:lstStyle/>
          <a:p>
            <a:r>
              <a:rPr lang="en-US" dirty="0"/>
              <a:t>Duration, Languages, Technologies</a:t>
            </a:r>
          </a:p>
        </p:txBody>
      </p:sp>
      <p:pic>
        <p:nvPicPr>
          <p:cNvPr id="4" name="Picture 2" descr="https://lh6.googleusercontent.com/-lgPcVMlgjqo/U0xPQMfvcXI/AAAAAAAAEcM/tQFy1O2QBP8/w1044-h587-no/DSC0492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3284" y="1172185"/>
            <a:ext cx="5844328" cy="3286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07547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7718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3600" dirty="0"/>
              <a:t>Lectures: ~40 hours (onsite + videos)</a:t>
            </a:r>
          </a:p>
          <a:p>
            <a:pPr>
              <a:lnSpc>
                <a:spcPct val="120000"/>
              </a:lnSpc>
            </a:pPr>
            <a:r>
              <a:rPr lang="en-US" sz="3600" dirty="0"/>
              <a:t>Practical exercises (in class): ~80 hours</a:t>
            </a:r>
          </a:p>
          <a:p>
            <a:pPr>
              <a:lnSpc>
                <a:spcPct val="120000"/>
              </a:lnSpc>
            </a:pPr>
            <a:r>
              <a:rPr lang="en-US" sz="3600" dirty="0"/>
              <a:t>Exam preparation: 4*6 hours</a:t>
            </a:r>
          </a:p>
          <a:p>
            <a:pPr>
              <a:lnSpc>
                <a:spcPct val="120000"/>
              </a:lnSpc>
            </a:pPr>
            <a:r>
              <a:rPr lang="en-US" sz="3600" dirty="0"/>
              <a:t>Exam: 6 hours</a:t>
            </a:r>
          </a:p>
          <a:p>
            <a:pPr>
              <a:lnSpc>
                <a:spcPct val="120000"/>
              </a:lnSpc>
            </a:pPr>
            <a:r>
              <a:rPr lang="en-US" sz="3600" dirty="0"/>
              <a:t>Schedule: January 201</a:t>
            </a:r>
            <a:r>
              <a:rPr lang="bg-BG" sz="3600" dirty="0"/>
              <a:t>7</a:t>
            </a:r>
            <a:endParaRPr lang="en-US" sz="3600" dirty="0"/>
          </a:p>
          <a:p>
            <a:pPr>
              <a:lnSpc>
                <a:spcPct val="120000"/>
              </a:lnSpc>
            </a:pPr>
            <a:r>
              <a:rPr lang="en-US" sz="3600" dirty="0"/>
              <a:t>Exam date: 26 February 2017</a:t>
            </a:r>
          </a:p>
        </p:txBody>
      </p:sp>
      <p:sp>
        <p:nvSpPr>
          <p:cNvPr id="47718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Training Duration – Programming Fundamentals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0112" y="1524000"/>
            <a:ext cx="1727998" cy="17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https://lh4.googleusercontent.com/-sTkZ_RckgBY/U0EYWUBP-tI/AAAAAAAAERk/Rpo-ITMX9Q4/w1044-h581-no/DSC0481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4757" y="3698844"/>
            <a:ext cx="4307455" cy="2397156"/>
          </a:xfrm>
          <a:prstGeom prst="rect">
            <a:avLst/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4309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4864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Why the slides are in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English</a:t>
            </a:r>
            <a:r>
              <a:rPr lang="en-US" dirty="0"/>
              <a:t>?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English</a:t>
            </a:r>
            <a:r>
              <a:rPr lang="en-US" dirty="0"/>
              <a:t> is the native language</a:t>
            </a:r>
            <a:br>
              <a:rPr lang="en-US" dirty="0"/>
            </a:br>
            <a:r>
              <a:rPr lang="en-US" dirty="0"/>
              <a:t>of the software engineers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Specific terminology should be in English</a:t>
            </a:r>
          </a:p>
          <a:p>
            <a:pPr lvl="2">
              <a:lnSpc>
                <a:spcPct val="110000"/>
              </a:lnSpc>
            </a:pPr>
            <a:r>
              <a:rPr lang="en-US" dirty="0"/>
              <a:t>Translations are inaccurate and funny</a:t>
            </a:r>
          </a:p>
          <a:p>
            <a:pPr>
              <a:lnSpc>
                <a:spcPct val="11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Just learn English!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No excuses</a:t>
            </a:r>
            <a:endParaRPr lang="en-US" dirty="0"/>
          </a:p>
        </p:txBody>
      </p:sp>
      <p:sp>
        <p:nvSpPr>
          <p:cNvPr id="4864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English?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5812" y="4444945"/>
            <a:ext cx="2710200" cy="187965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5212" y="1447800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0" name="Picture 2" descr="http://www.gotmesh.org/wp-content/uploads/2013/12/learn-english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684" t="-4785" r="-1231" b="-4785"/>
          <a:stretch/>
        </p:blipFill>
        <p:spPr bwMode="auto">
          <a:xfrm>
            <a:off x="4951412" y="4747914"/>
            <a:ext cx="2557975" cy="1500486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3092682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4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4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70940" y="3824103"/>
            <a:ext cx="8709872" cy="1568497"/>
          </a:xfrm>
        </p:spPr>
        <p:txBody>
          <a:bodyPr/>
          <a:lstStyle/>
          <a:p>
            <a:r>
              <a:rPr lang="en-US" dirty="0"/>
              <a:t>Programming Fundamentals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3632940" y="5450168"/>
            <a:ext cx="7185872" cy="688256"/>
          </a:xfrm>
        </p:spPr>
        <p:txBody>
          <a:bodyPr/>
          <a:lstStyle/>
          <a:p>
            <a:r>
              <a:rPr lang="en-US" dirty="0"/>
              <a:t>Evaluation Criteria</a:t>
            </a:r>
          </a:p>
        </p:txBody>
      </p:sp>
      <p:pic>
        <p:nvPicPr>
          <p:cNvPr id="10242" name="Picture 2" descr="https://lh3.googleusercontent.com/-4TAFZdlfo0s/U0xP22Ud60I/AAAAAAAAEhw/mgpOBnNUE5s/w1044-h587-no/DSC0496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012" y="818559"/>
            <a:ext cx="4648200" cy="2613500"/>
          </a:xfrm>
          <a:prstGeom prst="rect">
            <a:avLst/>
          </a:prstGeom>
          <a:ln>
            <a:noFill/>
          </a:ln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https://lh6.googleusercontent.com/-pFmAv6TVjCY/U0xT3CflG5I/AAAAAAAAFD0/8Or91Ichnvo/w1044-h587-no/DSC05239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1612" y="1537300"/>
            <a:ext cx="4654653" cy="2617129"/>
          </a:xfrm>
          <a:prstGeom prst="rect">
            <a:avLst/>
          </a:prstGeom>
          <a:ln>
            <a:noFill/>
          </a:ln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89012" y="3962400"/>
            <a:ext cx="1981200" cy="2389698"/>
          </a:xfrm>
          <a:prstGeom prst="rect">
            <a:avLst/>
          </a:prstGeom>
          <a:ln>
            <a:noFill/>
          </a:ln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99291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Exam</a:t>
            </a:r>
            <a:r>
              <a:rPr lang="en-US" sz="3600" dirty="0"/>
              <a:t> – </a:t>
            </a:r>
            <a:r>
              <a:rPr lang="en-US" sz="36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90</a:t>
            </a:r>
            <a:r>
              <a:rPr lang="en-US" sz="36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%</a:t>
            </a:r>
          </a:p>
          <a:p>
            <a:pPr>
              <a:spcBef>
                <a:spcPts val="1200"/>
              </a:spcBef>
            </a:pP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Homework</a:t>
            </a:r>
            <a:r>
              <a:rPr lang="en-US" sz="36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(exercises) </a:t>
            </a:r>
            <a:r>
              <a:rPr lang="en-US" sz="3600" dirty="0"/>
              <a:t>– </a:t>
            </a:r>
            <a:r>
              <a:rPr lang="en-US" sz="36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10</a:t>
            </a:r>
            <a:r>
              <a:rPr lang="en-US" sz="36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%</a:t>
            </a:r>
          </a:p>
          <a:p>
            <a:pPr>
              <a:spcBef>
                <a:spcPts val="1200"/>
              </a:spcBef>
            </a:pP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Bonuses</a:t>
            </a:r>
            <a:r>
              <a:rPr lang="en-US" sz="36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: up to</a:t>
            </a:r>
            <a:r>
              <a:rPr lang="en-US" sz="3600" dirty="0"/>
              <a:t> </a:t>
            </a:r>
            <a:r>
              <a:rPr lang="en-US" sz="36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10</a:t>
            </a:r>
            <a:r>
              <a:rPr lang="en-US" sz="36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%</a:t>
            </a:r>
          </a:p>
          <a:p>
            <a:pPr lvl="1"/>
            <a:r>
              <a:rPr lang="en-US" sz="36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Presence in class: 5%</a:t>
            </a:r>
            <a:br>
              <a:rPr lang="en-US" sz="3600" dirty="0">
                <a:solidFill>
                  <a:schemeClr val="accent5">
                    <a:lumMod val="20000"/>
                    <a:lumOff val="80000"/>
                  </a:schemeClr>
                </a:solidFill>
              </a:rPr>
            </a:br>
            <a:r>
              <a:rPr lang="en-US" sz="36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(onsite students only)</a:t>
            </a:r>
          </a:p>
          <a:p>
            <a:pPr lvl="1"/>
            <a:r>
              <a:rPr lang="en-US" sz="36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Forum bonuses</a:t>
            </a:r>
          </a:p>
          <a:p>
            <a:pPr lvl="1"/>
            <a:r>
              <a:rPr lang="en-US" sz="36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Others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Scoring System for “Programming Fundamentals”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2812" y="4495800"/>
            <a:ext cx="2939100" cy="164589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532812" y="1524000"/>
            <a:ext cx="2939100" cy="208424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0022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SoftUni Diamond Partners</a:t>
            </a:r>
            <a:endParaRPr lang="bg-BG" dirty="0"/>
          </a:p>
        </p:txBody>
      </p:sp>
      <p:pic>
        <p:nvPicPr>
          <p:cNvPr id="18" name="Picture 17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3819" y="2661600"/>
            <a:ext cx="2113939" cy="1125018"/>
          </a:xfrm>
          <a:prstGeom prst="roundRect">
            <a:avLst>
              <a:gd name="adj" fmla="val 2953"/>
            </a:avLst>
          </a:prstGeom>
        </p:spPr>
      </p:pic>
      <p:pic>
        <p:nvPicPr>
          <p:cNvPr id="19" name="Picture 18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93820" y="1226382"/>
            <a:ext cx="2113939" cy="970033"/>
          </a:xfrm>
          <a:prstGeom prst="roundRect">
            <a:avLst>
              <a:gd name="adj" fmla="val 3159"/>
            </a:avLst>
          </a:prstGeom>
        </p:spPr>
      </p:pic>
      <p:pic>
        <p:nvPicPr>
          <p:cNvPr id="21" name="Picture 20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3384" y="1229072"/>
            <a:ext cx="2519230" cy="967343"/>
          </a:xfrm>
          <a:prstGeom prst="roundRect">
            <a:avLst>
              <a:gd name="adj" fmla="val 3159"/>
            </a:avLst>
          </a:prstGeom>
        </p:spPr>
      </p:pic>
      <p:pic>
        <p:nvPicPr>
          <p:cNvPr id="22" name="Picture 21">
            <a:hlinkClick r:id="rId9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49318" y="2661600"/>
            <a:ext cx="4497427" cy="1125018"/>
          </a:xfrm>
          <a:prstGeom prst="roundRect">
            <a:avLst>
              <a:gd name="adj" fmla="val 3159"/>
            </a:avLst>
          </a:prstGeom>
        </p:spPr>
      </p:pic>
      <p:pic>
        <p:nvPicPr>
          <p:cNvPr id="23" name="Picture 22">
            <a:hlinkClick r:id="rId11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98612" y="4250944"/>
            <a:ext cx="3232130" cy="997200"/>
          </a:xfrm>
          <a:prstGeom prst="roundRect">
            <a:avLst>
              <a:gd name="adj" fmla="val 2953"/>
            </a:avLst>
          </a:prstGeom>
        </p:spPr>
      </p:pic>
      <p:pic>
        <p:nvPicPr>
          <p:cNvPr id="24" name="Picture 23">
            <a:hlinkClick r:id="rId13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094412" y="4250944"/>
            <a:ext cx="4838688" cy="1009256"/>
          </a:xfrm>
          <a:prstGeom prst="roundRect">
            <a:avLst>
              <a:gd name="adj" fmla="val 3159"/>
            </a:avLst>
          </a:prstGeom>
        </p:spPr>
      </p:pic>
      <p:pic>
        <p:nvPicPr>
          <p:cNvPr id="25" name="Picture 24">
            <a:hlinkClick r:id="rId15"/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749318" y="1226382"/>
            <a:ext cx="4497427" cy="970033"/>
          </a:xfrm>
          <a:prstGeom prst="roundRect">
            <a:avLst>
              <a:gd name="adj" fmla="val 3159"/>
            </a:avLst>
          </a:prstGeom>
        </p:spPr>
      </p:pic>
      <p:pic>
        <p:nvPicPr>
          <p:cNvPr id="26" name="Picture 25">
            <a:hlinkClick r:id="rId17"/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507001" y="5677327"/>
            <a:ext cx="7174822" cy="658865"/>
          </a:xfrm>
          <a:prstGeom prst="roundRect">
            <a:avLst>
              <a:gd name="adj" fmla="val 3159"/>
            </a:avLst>
          </a:prstGeom>
        </p:spPr>
      </p:pic>
      <p:pic>
        <p:nvPicPr>
          <p:cNvPr id="27" name="Picture 26">
            <a:hlinkClick r:id="rId19"/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92900" y="2661600"/>
            <a:ext cx="2531350" cy="1125018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15442633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Practical programming exam</a:t>
            </a:r>
          </a:p>
          <a:p>
            <a:pPr lvl="1"/>
            <a:r>
              <a:rPr lang="en-US" dirty="0"/>
              <a:t>4 practical problems for 6 hours</a:t>
            </a:r>
          </a:p>
          <a:p>
            <a:pPr lvl="2"/>
            <a:r>
              <a:rPr lang="en-US" dirty="0"/>
              <a:t>Simple arrays, lists, dictionaries, strings</a:t>
            </a:r>
          </a:p>
          <a:p>
            <a:pPr lvl="2"/>
            <a:r>
              <a:rPr lang="en-US" dirty="0"/>
              <a:t> You should code in C#, but Java, PHP and</a:t>
            </a:r>
            <a:br>
              <a:rPr lang="en-US" dirty="0"/>
            </a:br>
            <a:r>
              <a:rPr lang="en-US" dirty="0"/>
              <a:t>JavaScript are also accepted</a:t>
            </a:r>
          </a:p>
          <a:p>
            <a:pPr lvl="1"/>
            <a:r>
              <a:rPr lang="en-US" dirty="0"/>
              <a:t>Automated judge system</a:t>
            </a:r>
          </a:p>
          <a:p>
            <a:pPr lvl="2"/>
            <a:r>
              <a:rPr lang="en-US" dirty="0">
                <a:hlinkClick r:id="rId2"/>
              </a:rPr>
              <a:t>http://judge.softuni.bg</a:t>
            </a:r>
            <a:endParaRPr lang="en-US" dirty="0"/>
          </a:p>
          <a:p>
            <a:pPr lvl="1"/>
            <a:r>
              <a:rPr lang="en-US" dirty="0"/>
              <a:t>Solutions are evaluated for correctness only</a:t>
            </a:r>
          </a:p>
          <a:p>
            <a:pPr lvl="2"/>
            <a:r>
              <a:rPr lang="en-US" dirty="0"/>
              <a:t>Code quality is still not measured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Programming Fundamentals Exam</a:t>
            </a:r>
          </a:p>
        </p:txBody>
      </p:sp>
      <p:pic>
        <p:nvPicPr>
          <p:cNvPr id="8196" name="Picture 4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746294" y="4267200"/>
            <a:ext cx="2748117" cy="19812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 descr="https://lh3.googleusercontent.com/-IzrO_gXzfSg/U05SKQx5VhI/AAAAAAAAOPI/BJRD8xuYGmI/w1044-h587-no/DSC05149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746294" y="1424275"/>
            <a:ext cx="2748117" cy="241308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0225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04821"/>
            <a:ext cx="11804822" cy="557035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Doing your homework is very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important</a:t>
            </a:r>
            <a:r>
              <a:rPr lang="en-US" dirty="0"/>
              <a:t>!</a:t>
            </a:r>
          </a:p>
          <a:p>
            <a:pPr lvl="1"/>
            <a:r>
              <a:rPr lang="en-US" dirty="0"/>
              <a:t>Programming can only be learned through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 lot of practice</a:t>
            </a:r>
            <a:r>
              <a:rPr lang="en-US" dirty="0"/>
              <a:t>!</a:t>
            </a:r>
          </a:p>
          <a:p>
            <a:pPr lvl="1"/>
            <a:r>
              <a:rPr lang="en-US" dirty="0"/>
              <a:t>You should write code every day!</a:t>
            </a:r>
          </a:p>
          <a:p>
            <a:r>
              <a:rPr lang="en-US" dirty="0"/>
              <a:t>Each lecture is followed by a few exercises</a:t>
            </a:r>
          </a:p>
          <a:p>
            <a:pPr lvl="1"/>
            <a:r>
              <a:rPr lang="en-US" dirty="0"/>
              <a:t>Try to solve them in class</a:t>
            </a:r>
          </a:p>
          <a:p>
            <a:pPr lvl="1"/>
            <a:r>
              <a:rPr lang="en-US" dirty="0"/>
              <a:t>The rest are your homework</a:t>
            </a:r>
          </a:p>
          <a:p>
            <a:r>
              <a:rPr lang="en-US" dirty="0"/>
              <a:t>Homework assignments are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due in 6 days </a:t>
            </a:r>
            <a:r>
              <a:rPr lang="en-US" dirty="0"/>
              <a:t>after each lecture</a:t>
            </a:r>
          </a:p>
          <a:p>
            <a:r>
              <a:rPr lang="en-US" dirty="0"/>
              <a:t>Submission will be accepted through our online judge system: </a:t>
            </a:r>
            <a:r>
              <a:rPr lang="en-US" dirty="0">
                <a:hlinkClick r:id="rId2"/>
              </a:rPr>
              <a:t>judge.softuni.bg</a:t>
            </a:r>
            <a:r>
              <a:rPr lang="en-US" dirty="0"/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Assignments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380412" y="2620700"/>
            <a:ext cx="3150186" cy="200638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7247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55862" y="1900001"/>
            <a:ext cx="7086600" cy="820600"/>
          </a:xfrm>
        </p:spPr>
        <p:txBody>
          <a:bodyPr/>
          <a:lstStyle/>
          <a:p>
            <a:pPr algn="r"/>
            <a:r>
              <a:rPr lang="en-US" dirty="0"/>
              <a:t>Resources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17662" y="2862680"/>
            <a:ext cx="7924800" cy="719034"/>
          </a:xfrm>
        </p:spPr>
        <p:txBody>
          <a:bodyPr/>
          <a:lstStyle/>
          <a:p>
            <a:pPr algn="r"/>
            <a:r>
              <a:rPr lang="en-US" dirty="0"/>
              <a:t>What We Need Additionally?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662" y="3752788"/>
            <a:ext cx="3918458" cy="26000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8438" y="3757290"/>
            <a:ext cx="1724025" cy="259551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2" y="1219200"/>
            <a:ext cx="1619250" cy="1619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4663" y="457200"/>
            <a:ext cx="1600199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342062" y="438149"/>
            <a:ext cx="9144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789862" y="609599"/>
            <a:ext cx="762000" cy="783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5129" y="3990601"/>
            <a:ext cx="1734266" cy="2124386"/>
          </a:xfrm>
          <a:prstGeom prst="rect">
            <a:avLst/>
          </a:prstGeom>
          <a:noFill/>
          <a:effectLst>
            <a:glow rad="127000">
              <a:schemeClr val="accent4">
                <a:lumMod val="60000"/>
                <a:lumOff val="40000"/>
                <a:alpha val="25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162075">
            <a:off x="2646968" y="867926"/>
            <a:ext cx="1297553" cy="1530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://2.bp.blogspot.com/-yG-zPuNuVow/UC1sInLEyVI/AAAAAAAAACc/3Apwctm139Q/s1600/css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8612" y="4495800"/>
            <a:ext cx="2374399" cy="17808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www.clipartbest.com/download?clipart=bcyrERxcL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0353" y="1535370"/>
            <a:ext cx="2290916" cy="2370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63803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/>
              <a:t>Students can either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Take RFID chip from SoftUni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Or use their own chip / card</a:t>
            </a:r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/>
              <a:t>Register your chip number in your SoftUni profile: </a:t>
            </a:r>
            <a:r>
              <a:rPr lang="en-US" dirty="0">
                <a:hlinkClick r:id="rId2"/>
              </a:rPr>
              <a:t>https://softuni.bg/users/profile/show</a:t>
            </a:r>
            <a:endParaRPr lang="en-US" dirty="0"/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/>
              <a:t>Check-in at the reception every time</a:t>
            </a:r>
            <a:br>
              <a:rPr lang="en-US" dirty="0"/>
            </a:br>
            <a:r>
              <a:rPr lang="en-US" dirty="0"/>
              <a:t>when you come</a:t>
            </a:r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/>
              <a:t>See your last visits in your profile: </a:t>
            </a:r>
            <a:r>
              <a:rPr lang="en-US" dirty="0">
                <a:hlinkClick r:id="rId2"/>
              </a:rPr>
              <a:t>https://softuni.bg/users/profile/show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RFID Chip</a:t>
            </a:r>
          </a:p>
        </p:txBody>
      </p:sp>
      <p:pic>
        <p:nvPicPr>
          <p:cNvPr id="11" name="Picture 2" descr="http://www.robotshop.com/media/catalog/product/cache/1/image/515x515/9df78eab33525d08d6e5fb8d27136e95/p/a/parallax-125khz-rfid-tag-key-fob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9212" y="762000"/>
            <a:ext cx="2082394" cy="2082395"/>
          </a:xfrm>
          <a:prstGeom prst="roundRect">
            <a:avLst>
              <a:gd name="adj" fmla="val 1559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ttp://www.stronglink-rfid.com/image/readers/sl102a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9286" y="3983074"/>
            <a:ext cx="2265326" cy="2265326"/>
          </a:xfrm>
          <a:prstGeom prst="roundRect">
            <a:avLst>
              <a:gd name="adj" fmla="val 1559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266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Programming Fundamentals official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web site</a:t>
            </a:r>
            <a:r>
              <a:rPr lang="en-US" dirty="0"/>
              <a:t>:</a:t>
            </a:r>
          </a:p>
          <a:p>
            <a:pPr lvl="1"/>
            <a:endParaRPr lang="en-US" sz="2900" dirty="0"/>
          </a:p>
          <a:p>
            <a:pPr>
              <a:spcBef>
                <a:spcPts val="3600"/>
              </a:spcBef>
            </a:pPr>
            <a:r>
              <a:rPr lang="en-US" sz="3200" dirty="0"/>
              <a:t>Register for the "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Software University Forum</a:t>
            </a:r>
            <a:r>
              <a:rPr lang="en-US" sz="3200" dirty="0"/>
              <a:t>":</a:t>
            </a:r>
          </a:p>
          <a:p>
            <a:pPr lvl="1"/>
            <a:r>
              <a:rPr lang="en-US" dirty="0"/>
              <a:t>Discuss the course exercises with your colleagues</a:t>
            </a:r>
          </a:p>
          <a:p>
            <a:pPr lvl="1"/>
            <a:r>
              <a:rPr lang="en-US" dirty="0"/>
              <a:t>Find solutions for all course exercises</a:t>
            </a:r>
          </a:p>
          <a:p>
            <a:pPr lvl="1"/>
            <a:r>
              <a:rPr lang="en-US" dirty="0"/>
              <a:t>Share source code / discuss ideas / help each other</a:t>
            </a:r>
            <a:endParaRPr lang="en-US" sz="31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Web Site &amp; Forums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531812" y="1924966"/>
            <a:ext cx="11125202" cy="75329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  <a:hlinkClick r:id="rId3"/>
              </a:rPr>
              <a:t>https://softuni.bg/courses/programming-fundamentals/</a:t>
            </a:r>
            <a:r>
              <a:rPr lang="en-US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lang="en-US" sz="2600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9838412" y="3227514"/>
            <a:ext cx="1727241" cy="190045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ounded Rectangle 7"/>
          <p:cNvSpPr/>
          <p:nvPr/>
        </p:nvSpPr>
        <p:spPr>
          <a:xfrm>
            <a:off x="1702412" y="5627710"/>
            <a:ext cx="8784000" cy="75329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2600" b="1" noProof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5"/>
              </a:rPr>
              <a:t>https://softuni.bg/forum/categories/44/</a:t>
            </a:r>
            <a:endParaRPr lang="en-US" sz="2600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7828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8903" y="3581400"/>
            <a:ext cx="9651018" cy="2928260"/>
          </a:xfrm>
          <a:prstGeom prst="roundRect">
            <a:avLst>
              <a:gd name="adj" fmla="val 3489"/>
            </a:avLst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2430279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Tech Module January 2017 Facebook Group</a:t>
            </a:r>
            <a:r>
              <a:rPr lang="bg-BG" dirty="0"/>
              <a:t>:</a:t>
            </a:r>
            <a:endParaRPr lang="en-US" dirty="0"/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  <a:hlinkClick r:id="rId3"/>
              </a:rPr>
              <a:t>https://www.facebook.com/groups/softuni.tech.module.jan.2017/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dirty="0"/>
              <a:t>Post questions, problem solutions, tips and tricks, </a:t>
            </a:r>
            <a:r>
              <a:rPr lang="en-US" dirty="0" err="1"/>
              <a:t>etc</a:t>
            </a:r>
            <a:r>
              <a:rPr lang="en-US" dirty="0"/>
              <a:t>…</a:t>
            </a:r>
          </a:p>
          <a:p>
            <a:r>
              <a:rPr lang="en-US" dirty="0"/>
              <a:t>Discussion is very encouraged!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Facebook Group</a:t>
            </a:r>
            <a:endParaRPr lang="bg-BG" dirty="0"/>
          </a:p>
        </p:txBody>
      </p:sp>
      <p:pic>
        <p:nvPicPr>
          <p:cNvPr id="9" name="Picture 4" descr="http://www.facebook.com/SoftwareUniversity" title="Software University @ Facebook">
            <a:hlinkClick r:id="rId4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938820">
            <a:off x="9772437" y="3742704"/>
            <a:ext cx="1003954" cy="1017562"/>
          </a:xfrm>
          <a:prstGeom prst="rect">
            <a:avLst/>
          </a:prstGeom>
          <a:noFill/>
          <a:effectLst>
            <a:outerShdw blurRad="50800" dist="38100" dir="2700000" sx="105000" sy="105000" algn="tl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45770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lecture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slides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videos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homework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assignments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projects</a:t>
            </a:r>
            <a:br>
              <a:rPr lang="en-US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dirty="0"/>
              <a:t>and other resources are open content, available for free</a:t>
            </a:r>
          </a:p>
          <a:p>
            <a:pPr lvl="1"/>
            <a:r>
              <a:rPr lang="en-US" dirty="0"/>
              <a:t>Visit the course web site to access the course resources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8815" y="40341"/>
            <a:ext cx="10553797" cy="1110780"/>
          </a:xfrm>
        </p:spPr>
        <p:txBody>
          <a:bodyPr>
            <a:normAutofit/>
          </a:bodyPr>
          <a:lstStyle/>
          <a:p>
            <a:r>
              <a:rPr lang="en-US" sz="3900" dirty="0"/>
              <a:t>Programming Fundamentals Slides and Videos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75412" y="3429000"/>
            <a:ext cx="2736000" cy="27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>
            <a:off x="3625358" y="3371080"/>
            <a:ext cx="4818054" cy="29379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9412" y="3471369"/>
            <a:ext cx="2780017" cy="2737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625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06412" y="1223121"/>
            <a:ext cx="9500823" cy="3717879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US" dirty="0"/>
              <a:t>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official textbook </a:t>
            </a:r>
            <a:r>
              <a:rPr lang="en-US" dirty="0"/>
              <a:t>for the course</a:t>
            </a:r>
          </a:p>
          <a:p>
            <a:pPr marL="533400" lvl="1" indent="-266700"/>
            <a:r>
              <a:rPr lang="en-US" dirty="0"/>
              <a:t>"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Fundamentals of Computer Programming with C#</a:t>
            </a:r>
            <a:r>
              <a:rPr lang="en-US" dirty="0"/>
              <a:t>", by Svetlin Nakov &amp; Co., 2013, ISBN 9789544007737</a:t>
            </a:r>
          </a:p>
          <a:p>
            <a:pPr marL="533400" lvl="1" indent="-266700"/>
            <a:r>
              <a:rPr lang="en-US" dirty="0"/>
              <a:t>English and Bulgarian versions (as PDF, </a:t>
            </a:r>
            <a:r>
              <a:rPr lang="en-US" noProof="1"/>
              <a:t>ePub</a:t>
            </a:r>
            <a:r>
              <a:rPr lang="en-US" dirty="0"/>
              <a:t>, …)</a:t>
            </a:r>
          </a:p>
          <a:p>
            <a:pPr marL="533400" lvl="1" indent="-266700"/>
            <a:r>
              <a:rPr lang="en-US" dirty="0"/>
              <a:t>Freely downloadable from: </a:t>
            </a:r>
            <a:r>
              <a:rPr lang="en-US" dirty="0">
                <a:hlinkClick r:id="rId2"/>
              </a:rPr>
              <a:t>www.introprogramming.info</a:t>
            </a:r>
            <a:endParaRPr lang="en-US" dirty="0"/>
          </a:p>
          <a:p>
            <a:pPr marL="533400" lvl="1" indent="-266700"/>
            <a:endParaRPr lang="en-US" dirty="0">
              <a:hlinkClick r:id="rId2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Free C# Fundamentals Textbook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248032" y="5301000"/>
            <a:ext cx="11692022" cy="1231800"/>
          </a:xfrm>
          <a:prstGeom prst="rect">
            <a:avLst/>
          </a:prstGeom>
        </p:spPr>
        <p:txBody>
          <a:bodyPr/>
          <a:lstStyle/>
          <a:p>
            <a:pPr indent="-342793" fontAlgn="base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tabLst>
                <a:tab pos="282575" algn="l"/>
              </a:tabLst>
              <a:defRPr/>
            </a:pPr>
            <a:r>
              <a:rPr lang="en-US" sz="3000" dirty="0"/>
              <a:t>The C# Programming courses @ SoftUni.bg partially follows the book</a:t>
            </a:r>
          </a:p>
          <a:p>
            <a:pPr indent="-342793" fontAlgn="base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tabLst>
                <a:tab pos="282575" algn="l"/>
              </a:tabLst>
              <a:defRPr/>
            </a:pPr>
            <a:r>
              <a:rPr lang="en-US" sz="3000" dirty="0"/>
              <a:t>Programming Fundamentals </a:t>
            </a:r>
            <a:r>
              <a:rPr lang="en-US" sz="3000" dirty="0">
                <a:sym typeface="Wingdings" pitchFamily="2" charset="2"/>
              </a:rPr>
              <a:t> chapters 2, 3, 7, 9, 11, 13, 14, 16, 18, 22</a:t>
            </a:r>
            <a:endParaRPr lang="bg-BG" sz="3000" dirty="0">
              <a:sym typeface="Wingdings" pitchFamily="2" charset="2"/>
            </a:endParaRPr>
          </a:p>
          <a:p>
            <a:pPr indent="-342793" fontAlgn="base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tabLst>
                <a:tab pos="282575" algn="l"/>
              </a:tabLst>
              <a:defRPr/>
            </a:pPr>
            <a:endParaRPr lang="en-US" sz="3000" dirty="0"/>
          </a:p>
        </p:txBody>
      </p:sp>
      <p:pic>
        <p:nvPicPr>
          <p:cNvPr id="3074" name="Picture 2">
            <a:hlinkClick r:id="rId3"/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73510" y="3224024"/>
            <a:ext cx="1224292" cy="1732347"/>
          </a:xfrm>
          <a:prstGeom prst="rect">
            <a:avLst/>
          </a:prstGeom>
          <a:ln w="3175">
            <a:solidFill>
              <a:schemeClr val="accent5">
                <a:lumMod val="60000"/>
                <a:lumOff val="40000"/>
                <a:alpha val="50000"/>
              </a:schemeClr>
            </a:solidFill>
          </a:ln>
          <a:effectLst>
            <a:outerShdw blurRad="292100" dist="139700" dir="2700000" algn="tl" rotWithShape="0">
              <a:schemeClr val="bg1">
                <a:alpha val="65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>
            <a:hlinkClick r:id="rId5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6388" y="1177835"/>
            <a:ext cx="1224292" cy="1742576"/>
          </a:xfrm>
          <a:prstGeom prst="rect">
            <a:avLst/>
          </a:prstGeom>
          <a:ln w="3175">
            <a:solidFill>
              <a:schemeClr val="accent5">
                <a:lumMod val="60000"/>
                <a:lumOff val="40000"/>
                <a:alpha val="50000"/>
              </a:schemeClr>
            </a:solidFill>
          </a:ln>
          <a:effectLst>
            <a:outerShdw blurRad="292100" dist="139700" dir="2700000" algn="tl" rotWithShape="0">
              <a:schemeClr val="bg1">
                <a:alpha val="65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57752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Software University Learning System (SULS)</a:t>
            </a:r>
          </a:p>
          <a:p>
            <a:pPr lvl="1"/>
            <a:r>
              <a:rPr lang="en-US" dirty="0">
                <a:hlinkClick r:id="rId2"/>
              </a:rPr>
              <a:t>www.softuni.bg</a:t>
            </a:r>
            <a:endParaRPr lang="en-US" dirty="0"/>
          </a:p>
          <a:p>
            <a:pPr lvl="1"/>
            <a:r>
              <a:rPr lang="en-US" dirty="0"/>
              <a:t>Important resource for students</a:t>
            </a:r>
          </a:p>
          <a:p>
            <a:pPr lvl="1"/>
            <a:r>
              <a:rPr lang="en-US" dirty="0"/>
              <a:t>Homework submissions</a:t>
            </a:r>
          </a:p>
          <a:p>
            <a:pPr lvl="1"/>
            <a:r>
              <a:rPr lang="en-US" dirty="0"/>
              <a:t>Homework check-up</a:t>
            </a:r>
          </a:p>
          <a:p>
            <a:pPr lvl="1"/>
            <a:r>
              <a:rPr lang="en-US" dirty="0"/>
              <a:t>Exams and results</a:t>
            </a:r>
          </a:p>
          <a:p>
            <a:pPr lvl="1"/>
            <a:r>
              <a:rPr lang="en-US" dirty="0"/>
              <a:t>Reports about your progress</a:t>
            </a:r>
          </a:p>
          <a:p>
            <a:pPr lvl="1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Software University Learning System (SULS)</a:t>
            </a: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7642" y="3276600"/>
            <a:ext cx="5772257" cy="300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457394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Software needed for this course: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Microsoft Windows (Win 10 / 8.1 / Win8 / Win7)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hlinkClick r:id="rId3"/>
              </a:rPr>
              <a:t>Visual Studio Community 2015</a:t>
            </a:r>
            <a:r>
              <a:rPr lang="en-US" dirty="0"/>
              <a:t> (a free version of VS 2015)</a:t>
            </a:r>
          </a:p>
          <a:p>
            <a:pPr lvl="2">
              <a:lnSpc>
                <a:spcPct val="110000"/>
              </a:lnSpc>
            </a:pPr>
            <a:r>
              <a:rPr lang="en-US" dirty="0"/>
              <a:t>Visual Studio 2013, 2012, 2010 acceptable</a:t>
            </a:r>
            <a:r>
              <a:rPr lang="bg-BG" dirty="0"/>
              <a:t>, </a:t>
            </a:r>
            <a:r>
              <a:rPr lang="en-US" dirty="0"/>
              <a:t>but not recommended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.NET Framework 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4.6</a:t>
            </a:r>
            <a:r>
              <a:rPr lang="en-US" dirty="0"/>
              <a:t> (included in Visual Studio)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Required Software</a:t>
            </a:r>
          </a:p>
        </p:txBody>
      </p:sp>
      <p:pic>
        <p:nvPicPr>
          <p:cNvPr id="8" name="Picture 6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4623" t="-5636"/>
          <a:stretch/>
        </p:blipFill>
        <p:spPr bwMode="auto">
          <a:xfrm>
            <a:off x="7002553" y="4876800"/>
            <a:ext cx="3282859" cy="1337460"/>
          </a:xfrm>
          <a:prstGeom prst="roundRect">
            <a:avLst>
              <a:gd name="adj" fmla="val 3303"/>
            </a:avLst>
          </a:prstGeom>
          <a:solidFill>
            <a:srgbClr val="FFFFFF"/>
          </a:solidFill>
          <a:ln>
            <a:noFill/>
          </a:ln>
          <a:effectLst>
            <a:softEdge rad="31750"/>
          </a:effectLst>
          <a:extLst/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98612" y="4905565"/>
            <a:ext cx="4544492" cy="1281341"/>
          </a:xfrm>
          <a:prstGeom prst="roundRect">
            <a:avLst>
              <a:gd name="adj" fmla="val 3842"/>
            </a:avLst>
          </a:prstGeom>
          <a:ln w="6350">
            <a:solidFill>
              <a:srgbClr val="00B0F0">
                <a:alpha val="70000"/>
              </a:srgbClr>
            </a:solidFill>
          </a:ln>
        </p:spPr>
      </p:pic>
    </p:spTree>
    <p:extLst>
      <p:ext uri="{BB962C8B-B14F-4D97-AF65-F5344CB8AC3E}">
        <p14:creationId xmlns:p14="http://schemas.microsoft.com/office/powerpoint/2010/main" val="37881970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Course Objectives</a:t>
            </a:r>
            <a:endParaRPr lang="bg-BG" dirty="0"/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Course Program</a:t>
            </a:r>
            <a:endParaRPr lang="bg-BG" dirty="0"/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Trainers Team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Examination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Learning Resources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5022" y="1624512"/>
            <a:ext cx="3429001" cy="4421449"/>
          </a:xfrm>
          <a:prstGeom prst="rect">
            <a:avLst/>
          </a:prstGeom>
        </p:spPr>
      </p:pic>
      <p:pic>
        <p:nvPicPr>
          <p:cNvPr id="9" name="Picture 2" descr="Image result for c#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3812" y="3674235"/>
            <a:ext cx="2470548" cy="2371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64674" y="990600"/>
            <a:ext cx="2219136" cy="2213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Training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program</a:t>
            </a:r>
          </a:p>
          <a:p>
            <a:pPr lvl="1"/>
            <a:r>
              <a:rPr lang="en-US" dirty="0"/>
              <a:t>Data types, methods, debugging, </a:t>
            </a:r>
            <a:br>
              <a:rPr lang="en-US" dirty="0"/>
            </a:br>
            <a:r>
              <a:rPr lang="en-US" dirty="0"/>
              <a:t>arrays and lists, dictionaries, objects, </a:t>
            </a:r>
            <a:br>
              <a:rPr lang="en-US" dirty="0"/>
            </a:br>
            <a:r>
              <a:rPr lang="en-US" dirty="0"/>
              <a:t>strings and much more</a:t>
            </a:r>
          </a:p>
          <a:p>
            <a:pPr>
              <a:spcBef>
                <a:spcPts val="1200"/>
              </a:spcBef>
            </a:pPr>
            <a:r>
              <a:rPr lang="en-US" dirty="0"/>
              <a:t>Practical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exam</a:t>
            </a:r>
          </a:p>
          <a:p>
            <a:pPr lvl="1"/>
            <a:r>
              <a:rPr lang="en-US" dirty="0"/>
              <a:t>4 problems for 6 hours</a:t>
            </a:r>
          </a:p>
          <a:p>
            <a:pPr>
              <a:spcBef>
                <a:spcPts val="1200"/>
              </a:spcBef>
            </a:pPr>
            <a:r>
              <a:rPr lang="en-US" dirty="0"/>
              <a:t>Learning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resources</a:t>
            </a:r>
          </a:p>
          <a:p>
            <a:pPr lvl="1"/>
            <a:r>
              <a:rPr lang="en-US" dirty="0"/>
              <a:t>Slides, videos, software, books, forum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</a:t>
            </a:r>
            <a:endParaRPr lang="en-US" dirty="0"/>
          </a:p>
        </p:txBody>
      </p:sp>
      <p:pic>
        <p:nvPicPr>
          <p:cNvPr id="9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0812" y="1447800"/>
            <a:ext cx="3791856" cy="2813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Image result for learning ic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2140" y="4114800"/>
            <a:ext cx="2017278" cy="2017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1169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188815" y="40341"/>
            <a:ext cx="10553797" cy="1110780"/>
          </a:xfrm>
        </p:spPr>
        <p:txBody>
          <a:bodyPr>
            <a:normAutofit/>
          </a:bodyPr>
          <a:lstStyle/>
          <a:p>
            <a:r>
              <a:rPr lang="en-US" sz="3500" dirty="0"/>
              <a:t>Programming Fundamentals – Course Introduction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https://softuni.bg/courses/</a:t>
            </a:r>
            <a:endParaRPr lang="en-US" dirty="0"/>
          </a:p>
        </p:txBody>
      </p:sp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0249" y="3996240"/>
            <a:ext cx="1726158" cy="932887"/>
          </a:xfrm>
          <a:prstGeom prst="roundRect">
            <a:avLst>
              <a:gd name="adj" fmla="val 2953"/>
            </a:avLst>
          </a:prstGeom>
        </p:spPr>
      </p:pic>
      <p:pic>
        <p:nvPicPr>
          <p:cNvPr id="15" name="Picture 14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60390" y="1255207"/>
            <a:ext cx="1752140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19" name="Picture 18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2764" y="1255208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20" name="Picture 19">
            <a:hlinkClick r:id="rId10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2764" y="5373443"/>
            <a:ext cx="3352800" cy="849557"/>
          </a:xfrm>
          <a:prstGeom prst="roundRect">
            <a:avLst>
              <a:gd name="adj" fmla="val 3159"/>
            </a:avLst>
          </a:prstGeom>
        </p:spPr>
      </p:pic>
      <p:pic>
        <p:nvPicPr>
          <p:cNvPr id="22" name="Picture 21">
            <a:hlinkClick r:id="rId12"/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358563" y="5373443"/>
            <a:ext cx="2753589" cy="849556"/>
          </a:xfrm>
          <a:prstGeom prst="roundRect">
            <a:avLst>
              <a:gd name="adj" fmla="val 2953"/>
            </a:avLst>
          </a:prstGeom>
        </p:spPr>
      </p:pic>
      <p:pic>
        <p:nvPicPr>
          <p:cNvPr id="23" name="Picture 22">
            <a:hlinkClick r:id="rId14"/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633728" y="5373443"/>
            <a:ext cx="4073042" cy="84955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765249" y="2577353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25" name="Picture 24">
            <a:hlinkClick r:id="rId18"/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377182" y="1391286"/>
            <a:ext cx="5993358" cy="550371"/>
          </a:xfrm>
          <a:prstGeom prst="roundRect">
            <a:avLst>
              <a:gd name="adj" fmla="val 3159"/>
            </a:avLst>
          </a:prstGeom>
        </p:spPr>
      </p:pic>
      <p:pic>
        <p:nvPicPr>
          <p:cNvPr id="4" name="Picture 3">
            <a:hlinkClick r:id="rId20"/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3075200" y="2380769"/>
            <a:ext cx="1922519" cy="854925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42093726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1859" y="3810000"/>
            <a:ext cx="4642333" cy="1624244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77658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3"/>
              </a:rPr>
              <a:t>softuni.bg</a:t>
            </a:r>
            <a:r>
              <a:rPr lang="en-US" sz="2900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Software University Foundation</a:t>
            </a:r>
            <a:endParaRPr lang="bg-BG" sz="3200" dirty="0"/>
          </a:p>
          <a:p>
            <a:pPr lvl="1">
              <a:lnSpc>
                <a:spcPct val="100000"/>
              </a:lnSpc>
            </a:pPr>
            <a:r>
              <a:rPr lang="en-US" sz="3000" noProof="1">
                <a:hlinkClick r:id="rId4"/>
              </a:rPr>
              <a:t>softuni.org</a:t>
            </a:r>
            <a:endParaRPr lang="en-US" sz="30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</a:t>
            </a:r>
            <a:endParaRPr lang="bg-BG" noProof="1"/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>
                <a:hlinkClick r:id="rId6"/>
              </a:rPr>
              <a:t>forum.softuni.bg</a:t>
            </a:r>
            <a:endParaRPr lang="en-US" noProof="1"/>
          </a:p>
        </p:txBody>
      </p:sp>
      <p:pic>
        <p:nvPicPr>
          <p:cNvPr id="9" name="Picture 8" descr="http://softuni.bg" title="Software University">
            <a:hlinkClick r:id="rId3" tooltip="Software University (SoftUni)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6400" y="914400"/>
            <a:ext cx="1701050" cy="1570200"/>
          </a:xfrm>
          <a:prstGeom prst="roundRect">
            <a:avLst>
              <a:gd name="adj" fmla="val 785"/>
            </a:avLst>
          </a:prstGeom>
          <a:ln w="12700">
            <a:solidFill>
              <a:srgbClr val="00B0F0">
                <a:alpha val="50196"/>
              </a:srgbClr>
            </a:solidFill>
          </a:ln>
        </p:spPr>
      </p:pic>
      <p:pic>
        <p:nvPicPr>
          <p:cNvPr id="10" name="Picture 9" descr="http://softuni.org" title="Software University Foundation">
            <a:hlinkClick r:id="rId4" tooltip="Software University Foundation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2865600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descr="http://www.facebook.com/SoftwareUniversity" title="Software University @ Facebook">
            <a:hlinkClick r:id="rId9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4064268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6" tooltip="Software University Discussion Forum"/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410200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3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80212" y="3145320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1267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905000"/>
            <a:ext cx="11804822" cy="326847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br>
              <a:rPr lang="en-US" sz="6000" b="1" dirty="0"/>
            </a:br>
            <a:r>
              <a:rPr lang="en-US" sz="11500" b="1" dirty="0"/>
              <a:t>#</a:t>
            </a:r>
            <a:r>
              <a:rPr lang="en-US" sz="11500" b="1" noProof="1"/>
              <a:t>tech-softuni</a:t>
            </a:r>
            <a:endParaRPr lang="en-US" sz="6000" b="1" noProof="1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Questions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59384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580402" y="4727398"/>
            <a:ext cx="8938472" cy="820600"/>
          </a:xfrm>
        </p:spPr>
        <p:txBody>
          <a:bodyPr/>
          <a:lstStyle/>
          <a:p>
            <a:r>
              <a:rPr lang="en-US" dirty="0"/>
              <a:t>Tech Module @ SoftUni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747064" y="5681766"/>
            <a:ext cx="10605148" cy="719034"/>
          </a:xfrm>
        </p:spPr>
        <p:txBody>
          <a:bodyPr/>
          <a:lstStyle/>
          <a:p>
            <a:r>
              <a:rPr lang="en-US" dirty="0"/>
              <a:t>4 Months Technology Fundamentals Training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2692" y="956497"/>
            <a:ext cx="6733893" cy="3463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1476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4 months </a:t>
            </a:r>
            <a:r>
              <a:rPr lang="en-US" dirty="0"/>
              <a:t>intensive technology fundamentals training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4 times weekly</a:t>
            </a:r>
            <a:r>
              <a:rPr lang="en-US" dirty="0"/>
              <a:t>, lots of live coding and exercises</a:t>
            </a:r>
          </a:p>
          <a:p>
            <a:pPr>
              <a:spcBef>
                <a:spcPts val="1800"/>
              </a:spcBef>
            </a:pPr>
            <a:r>
              <a:rPr lang="en-US" dirty="0"/>
              <a:t>Part I –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Programming Fundamentals</a:t>
            </a:r>
          </a:p>
          <a:p>
            <a:pPr lvl="1"/>
            <a:r>
              <a:rPr lang="en-US" dirty="0"/>
              <a:t>Arrays, lists, dictionaries, LINQ, objects, files, strings, regular expressions, …</a:t>
            </a:r>
          </a:p>
          <a:p>
            <a:pPr>
              <a:spcBef>
                <a:spcPts val="1800"/>
              </a:spcBef>
            </a:pPr>
            <a:r>
              <a:rPr lang="en-US" dirty="0"/>
              <a:t>Part II –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Software Technologies</a:t>
            </a:r>
          </a:p>
          <a:p>
            <a:pPr lvl="1"/>
            <a:r>
              <a:rPr lang="en-US" dirty="0"/>
              <a:t>Get acquainted with the most popular technologies out today</a:t>
            </a:r>
          </a:p>
          <a:p>
            <a:pPr lvl="1"/>
            <a:r>
              <a:rPr lang="en-US" dirty="0"/>
              <a:t>PHP Web, JavaScript Web, Java Web, C# Web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 Module Goals</a:t>
            </a:r>
          </a:p>
        </p:txBody>
      </p:sp>
    </p:spTree>
    <p:extLst>
      <p:ext uri="{BB962C8B-B14F-4D97-AF65-F5344CB8AC3E}">
        <p14:creationId xmlns:p14="http://schemas.microsoft.com/office/powerpoint/2010/main" val="2044209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 Module at </a:t>
            </a:r>
            <a:r>
              <a:rPr lang="en-US" noProof="1"/>
              <a:t>SoftUni</a:t>
            </a:r>
            <a:r>
              <a:rPr lang="en-US" dirty="0"/>
              <a:t> – Timeline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3901962" y="2876044"/>
            <a:ext cx="5612428" cy="3524756"/>
          </a:xfrm>
          <a:prstGeom prst="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b="1" dirty="0">
                <a:solidFill>
                  <a:prstClr val="black"/>
                </a:solidFill>
              </a:rPr>
              <a:t>Software Technologies</a:t>
            </a:r>
            <a:endParaRPr lang="bg-BG" b="1" dirty="0">
              <a:solidFill>
                <a:prstClr val="black"/>
              </a:solidFill>
            </a:endParaRPr>
          </a:p>
          <a:p>
            <a:endParaRPr lang="en-US" sz="1600" dirty="0">
              <a:solidFill>
                <a:prstClr val="black"/>
              </a:solidFill>
            </a:endParaRPr>
          </a:p>
          <a:p>
            <a:pPr>
              <a:spcBef>
                <a:spcPts val="600"/>
              </a:spcBef>
            </a:pPr>
            <a:r>
              <a:rPr lang="en-US" sz="1800" dirty="0">
                <a:solidFill>
                  <a:prstClr val="black"/>
                </a:solidFill>
              </a:rPr>
              <a:t>Lessons</a:t>
            </a:r>
            <a:r>
              <a:rPr lang="bg-BG" sz="1800" dirty="0">
                <a:solidFill>
                  <a:prstClr val="black"/>
                </a:solidFill>
              </a:rPr>
              <a:t> + </a:t>
            </a:r>
            <a:r>
              <a:rPr lang="en-US" sz="1800" dirty="0">
                <a:solidFill>
                  <a:prstClr val="black"/>
                </a:solidFill>
              </a:rPr>
              <a:t>exercises + team work project</a:t>
            </a:r>
            <a:endParaRPr lang="bg-BG" sz="1800" dirty="0">
              <a:solidFill>
                <a:prstClr val="black"/>
              </a:solidFill>
            </a:endParaRPr>
          </a:p>
          <a:p>
            <a:pPr marL="174625" indent="-174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</a:rPr>
              <a:t>8</a:t>
            </a:r>
            <a:r>
              <a:rPr lang="bg-BG" sz="1800" dirty="0">
                <a:solidFill>
                  <a:prstClr val="black"/>
                </a:solidFill>
              </a:rPr>
              <a:t> </a:t>
            </a:r>
            <a:r>
              <a:rPr lang="en-US" sz="1800" dirty="0">
                <a:solidFill>
                  <a:prstClr val="black"/>
                </a:solidFill>
              </a:rPr>
              <a:t>weeks</a:t>
            </a:r>
            <a:r>
              <a:rPr lang="bg-BG" sz="1800" dirty="0">
                <a:solidFill>
                  <a:prstClr val="black"/>
                </a:solidFill>
              </a:rPr>
              <a:t> * </a:t>
            </a:r>
            <a:r>
              <a:rPr lang="en-US" sz="1800" dirty="0">
                <a:solidFill>
                  <a:prstClr val="black"/>
                </a:solidFill>
              </a:rPr>
              <a:t>4</a:t>
            </a:r>
            <a:r>
              <a:rPr lang="bg-BG" sz="1800" dirty="0">
                <a:solidFill>
                  <a:prstClr val="black"/>
                </a:solidFill>
              </a:rPr>
              <a:t> </a:t>
            </a:r>
            <a:r>
              <a:rPr lang="en-US" sz="1800" dirty="0">
                <a:solidFill>
                  <a:prstClr val="black"/>
                </a:solidFill>
              </a:rPr>
              <a:t>times / week</a:t>
            </a:r>
          </a:p>
          <a:p>
            <a:pPr marL="174625" indent="-174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</a:rPr>
              <a:t>12 credits</a:t>
            </a:r>
          </a:p>
          <a:p>
            <a:pPr marL="174625" indent="-174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</a:rPr>
              <a:t>Start: 27-Feb-2017</a:t>
            </a:r>
          </a:p>
          <a:p>
            <a:pPr marL="174625" indent="-174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</a:rPr>
              <a:t>Teamwork Defense: 28-Apr-2017, 29-Apr-2017</a:t>
            </a:r>
            <a:endParaRPr lang="bg-BG" sz="1800" dirty="0">
              <a:solidFill>
                <a:prstClr val="black"/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537651" y="2876046"/>
            <a:ext cx="3270761" cy="3524754"/>
          </a:xfrm>
          <a:prstGeom prst="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200" b="1" dirty="0">
                <a:solidFill>
                  <a:prstClr val="black"/>
                </a:solidFill>
              </a:rPr>
              <a:t>Programming Fundamentals</a:t>
            </a:r>
            <a:endParaRPr lang="bg-BG" sz="2200" b="1" dirty="0">
              <a:solidFill>
                <a:prstClr val="black"/>
              </a:solidFill>
            </a:endParaRPr>
          </a:p>
          <a:p>
            <a:endParaRPr lang="en-US" sz="1600" dirty="0">
              <a:solidFill>
                <a:prstClr val="black"/>
              </a:solidFill>
            </a:endParaRPr>
          </a:p>
          <a:p>
            <a:pPr>
              <a:spcBef>
                <a:spcPts val="600"/>
              </a:spcBef>
            </a:pPr>
            <a:r>
              <a:rPr lang="en-US" sz="1800" dirty="0">
                <a:solidFill>
                  <a:prstClr val="black"/>
                </a:solidFill>
              </a:rPr>
              <a:t>Lessons</a:t>
            </a:r>
            <a:r>
              <a:rPr lang="bg-BG" sz="1800" dirty="0">
                <a:solidFill>
                  <a:prstClr val="black"/>
                </a:solidFill>
              </a:rPr>
              <a:t> + </a:t>
            </a:r>
            <a:r>
              <a:rPr lang="en-US" sz="1800" dirty="0">
                <a:solidFill>
                  <a:prstClr val="black"/>
                </a:solidFill>
              </a:rPr>
              <a:t>exercises + exam</a:t>
            </a:r>
            <a:endParaRPr lang="bg-BG" sz="1800" dirty="0">
              <a:solidFill>
                <a:prstClr val="black"/>
              </a:solidFill>
            </a:endParaRPr>
          </a:p>
          <a:p>
            <a:pPr marL="174625" indent="-174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</a:rPr>
              <a:t>6</a:t>
            </a:r>
            <a:r>
              <a:rPr lang="bg-BG" sz="1800" dirty="0">
                <a:solidFill>
                  <a:prstClr val="black"/>
                </a:solidFill>
              </a:rPr>
              <a:t> </a:t>
            </a:r>
            <a:r>
              <a:rPr lang="en-US" sz="1800" dirty="0">
                <a:solidFill>
                  <a:prstClr val="black"/>
                </a:solidFill>
              </a:rPr>
              <a:t>weeks</a:t>
            </a:r>
            <a:r>
              <a:rPr lang="bg-BG" sz="1800" dirty="0">
                <a:solidFill>
                  <a:prstClr val="black"/>
                </a:solidFill>
              </a:rPr>
              <a:t> * </a:t>
            </a:r>
            <a:r>
              <a:rPr lang="en-US" sz="1800" dirty="0">
                <a:solidFill>
                  <a:prstClr val="black"/>
                </a:solidFill>
              </a:rPr>
              <a:t>4</a:t>
            </a:r>
            <a:r>
              <a:rPr lang="bg-BG" sz="1800" dirty="0">
                <a:solidFill>
                  <a:prstClr val="black"/>
                </a:solidFill>
              </a:rPr>
              <a:t> </a:t>
            </a:r>
            <a:r>
              <a:rPr lang="en-US" sz="1800" dirty="0">
                <a:solidFill>
                  <a:prstClr val="black"/>
                </a:solidFill>
              </a:rPr>
              <a:t>times / week</a:t>
            </a:r>
          </a:p>
          <a:p>
            <a:pPr marL="174625" indent="-174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</a:rPr>
              <a:t>6 credits</a:t>
            </a:r>
          </a:p>
          <a:p>
            <a:pPr marL="174625" indent="-174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</a:rPr>
              <a:t>Start: 16-</a:t>
            </a:r>
            <a:r>
              <a:rPr lang="en-US" sz="1800" dirty="0"/>
              <a:t>Jan-2017</a:t>
            </a:r>
            <a:endParaRPr lang="en-US" sz="1800" dirty="0">
              <a:solidFill>
                <a:prstClr val="black"/>
              </a:solidFill>
            </a:endParaRPr>
          </a:p>
          <a:p>
            <a:pPr marL="174625" indent="-174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</a:rPr>
              <a:t>Final exam: 26-Feb-2017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9675812" y="2876044"/>
            <a:ext cx="1905000" cy="3524756"/>
          </a:xfrm>
          <a:prstGeom prst="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200" b="1" dirty="0">
                <a:solidFill>
                  <a:prstClr val="black"/>
                </a:solidFill>
              </a:rPr>
              <a:t>Programming Fundamentals </a:t>
            </a:r>
            <a:br>
              <a:rPr lang="en-US" sz="2200" b="1" dirty="0">
                <a:solidFill>
                  <a:prstClr val="black"/>
                </a:solidFill>
              </a:rPr>
            </a:br>
            <a:r>
              <a:rPr lang="en-US" sz="2200" b="1" dirty="0">
                <a:solidFill>
                  <a:prstClr val="black"/>
                </a:solidFill>
              </a:rPr>
              <a:t>Re-Take Exams</a:t>
            </a:r>
            <a:endParaRPr lang="bg-BG" sz="2200" b="1" dirty="0">
              <a:solidFill>
                <a:prstClr val="black"/>
              </a:solidFill>
            </a:endParaRPr>
          </a:p>
          <a:p>
            <a:endParaRPr lang="en-US" sz="1600" dirty="0">
              <a:solidFill>
                <a:prstClr val="black"/>
              </a:solidFill>
            </a:endParaRPr>
          </a:p>
          <a:p>
            <a:pPr>
              <a:spcBef>
                <a:spcPts val="600"/>
              </a:spcBef>
            </a:pPr>
            <a:r>
              <a:rPr lang="en-US" sz="1800" dirty="0">
                <a:solidFill>
                  <a:prstClr val="black"/>
                </a:solidFill>
              </a:rPr>
              <a:t>First week of May 2017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22668" y="1504890"/>
            <a:ext cx="14985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16-Jan-2017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3157337" y="1504890"/>
            <a:ext cx="14985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27-Feb-2017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8896712" y="1504890"/>
            <a:ext cx="12363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May-2017</a:t>
            </a:r>
          </a:p>
        </p:txBody>
      </p:sp>
      <p:cxnSp>
        <p:nvCxnSpPr>
          <p:cNvPr id="71" name="Straight Connector 70"/>
          <p:cNvCxnSpPr/>
          <p:nvPr/>
        </p:nvCxnSpPr>
        <p:spPr>
          <a:xfrm>
            <a:off x="395314" y="2249541"/>
            <a:ext cx="9234823" cy="0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511249" y="1990563"/>
            <a:ext cx="0" cy="517957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2766426" y="1997885"/>
            <a:ext cx="0" cy="517957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1083574" y="2123713"/>
            <a:ext cx="0" cy="258978"/>
          </a:xfrm>
          <a:prstGeom prst="line">
            <a:avLst/>
          </a:prstGeom>
          <a:ln w="63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2211461" y="2123713"/>
            <a:ext cx="0" cy="258978"/>
          </a:xfrm>
          <a:prstGeom prst="line">
            <a:avLst/>
          </a:prstGeom>
          <a:ln w="63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1646912" y="2131035"/>
            <a:ext cx="0" cy="258978"/>
          </a:xfrm>
          <a:prstGeom prst="line">
            <a:avLst/>
          </a:prstGeom>
          <a:ln w="63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3338626" y="2131035"/>
            <a:ext cx="0" cy="258978"/>
          </a:xfrm>
          <a:prstGeom prst="line">
            <a:avLst/>
          </a:prstGeom>
          <a:ln w="63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4466513" y="2123713"/>
            <a:ext cx="0" cy="266300"/>
          </a:xfrm>
          <a:prstGeom prst="line">
            <a:avLst/>
          </a:prstGeom>
          <a:ln w="63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>
            <a:off x="3901962" y="2138356"/>
            <a:ext cx="0" cy="258978"/>
          </a:xfrm>
          <a:prstGeom prst="line">
            <a:avLst/>
          </a:prstGeom>
          <a:ln w="63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7279773" y="1997885"/>
            <a:ext cx="0" cy="517957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9534952" y="2005206"/>
            <a:ext cx="0" cy="517957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5596920" y="2123713"/>
            <a:ext cx="0" cy="258978"/>
          </a:xfrm>
          <a:prstGeom prst="line">
            <a:avLst/>
          </a:prstGeom>
          <a:ln w="63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6724808" y="2123713"/>
            <a:ext cx="0" cy="258978"/>
          </a:xfrm>
          <a:prstGeom prst="line">
            <a:avLst/>
          </a:prstGeom>
          <a:ln w="63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7851972" y="2131035"/>
            <a:ext cx="0" cy="258978"/>
          </a:xfrm>
          <a:prstGeom prst="line">
            <a:avLst/>
          </a:prstGeom>
          <a:ln w="63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8979859" y="2131035"/>
            <a:ext cx="0" cy="258978"/>
          </a:xfrm>
          <a:prstGeom prst="line">
            <a:avLst/>
          </a:prstGeom>
          <a:ln w="63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8415309" y="2138356"/>
            <a:ext cx="0" cy="258978"/>
          </a:xfrm>
          <a:prstGeom prst="line">
            <a:avLst/>
          </a:prstGeom>
          <a:ln w="63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6160670" y="2123713"/>
            <a:ext cx="0" cy="258978"/>
          </a:xfrm>
          <a:prstGeom prst="line">
            <a:avLst/>
          </a:prstGeom>
          <a:ln w="63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5037319" y="1997885"/>
            <a:ext cx="0" cy="517957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0888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 animBg="1"/>
      <p:bldP spid="67" grpId="0" animBg="1"/>
      <p:bldP spid="44" grpId="0" animBg="1"/>
      <p:bldP spid="4" grpId="0"/>
      <p:bldP spid="48" grpId="0"/>
      <p:bldP spid="5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Arrow: Bent 24"/>
          <p:cNvSpPr/>
          <p:nvPr/>
        </p:nvSpPr>
        <p:spPr>
          <a:xfrm flipV="1">
            <a:off x="3678462" y="4616926"/>
            <a:ext cx="1885544" cy="1449972"/>
          </a:xfrm>
          <a:prstGeom prst="bentArrow">
            <a:avLst>
              <a:gd name="adj1" fmla="val 13531"/>
              <a:gd name="adj2" fmla="val 20228"/>
              <a:gd name="adj3" fmla="val 25000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Professions @ SoftUni</a:t>
            </a:r>
          </a:p>
        </p:txBody>
      </p:sp>
      <p:sp>
        <p:nvSpPr>
          <p:cNvPr id="23" name="Rectangle 22"/>
          <p:cNvSpPr/>
          <p:nvPr/>
        </p:nvSpPr>
        <p:spPr>
          <a:xfrm>
            <a:off x="226676" y="6182650"/>
            <a:ext cx="47347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https://softuni.bg/trainings/courses</a:t>
            </a:r>
            <a:endParaRPr lang="en-US" dirty="0"/>
          </a:p>
        </p:txBody>
      </p:sp>
      <p:sp>
        <p:nvSpPr>
          <p:cNvPr id="25" name="Arrow: Bent 24"/>
          <p:cNvSpPr/>
          <p:nvPr/>
        </p:nvSpPr>
        <p:spPr>
          <a:xfrm>
            <a:off x="3684434" y="1690972"/>
            <a:ext cx="1885544" cy="1485100"/>
          </a:xfrm>
          <a:prstGeom prst="bentArrow">
            <a:avLst>
              <a:gd name="adj1" fmla="val 13531"/>
              <a:gd name="adj2" fmla="val 20228"/>
              <a:gd name="adj3" fmla="val 25000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39" name="Arrow: Right 38"/>
          <p:cNvSpPr/>
          <p:nvPr/>
        </p:nvSpPr>
        <p:spPr>
          <a:xfrm rot="19926997">
            <a:off x="5072345" y="3352172"/>
            <a:ext cx="371272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40" name="Arrow: Right 39"/>
          <p:cNvSpPr/>
          <p:nvPr/>
        </p:nvSpPr>
        <p:spPr>
          <a:xfrm rot="1386174">
            <a:off x="5098998" y="4052811"/>
            <a:ext cx="371272" cy="304800"/>
          </a:xfrm>
          <a:prstGeom prst="rightArrow">
            <a:avLst>
              <a:gd name="adj1" fmla="val 50000"/>
              <a:gd name="adj2" fmla="val 4359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43" name="Rectangle 42"/>
          <p:cNvSpPr/>
          <p:nvPr/>
        </p:nvSpPr>
        <p:spPr>
          <a:xfrm>
            <a:off x="226676" y="5747823"/>
            <a:ext cx="39345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https://softuni.bg/curriculum</a:t>
            </a:r>
            <a:endParaRPr lang="en-US" dirty="0"/>
          </a:p>
        </p:txBody>
      </p:sp>
      <p:grpSp>
        <p:nvGrpSpPr>
          <p:cNvPr id="51" name="Group 50"/>
          <p:cNvGrpSpPr/>
          <p:nvPr/>
        </p:nvGrpSpPr>
        <p:grpSpPr>
          <a:xfrm>
            <a:off x="2565969" y="2658733"/>
            <a:ext cx="2390622" cy="2475533"/>
            <a:chOff x="2766147" y="2591975"/>
            <a:chExt cx="2390622" cy="2475533"/>
          </a:xfrm>
        </p:grpSpPr>
        <p:sp>
          <p:nvSpPr>
            <p:cNvPr id="7" name="TextBox 6"/>
            <p:cNvSpPr txBox="1"/>
            <p:nvPr/>
          </p:nvSpPr>
          <p:spPr>
            <a:xfrm>
              <a:off x="2766147" y="2591975"/>
              <a:ext cx="2390622" cy="2475533"/>
            </a:xfrm>
            <a:prstGeom prst="roundRect">
              <a:avLst>
                <a:gd name="adj" fmla="val 7452"/>
              </a:avLst>
            </a:prstGeom>
            <a:solidFill>
              <a:srgbClr val="D3840F"/>
            </a:solidFill>
            <a:ln w="19050">
              <a:solidFill>
                <a:srgbClr val="F8D49E">
                  <a:alpha val="8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algn="ctr">
                <a:defRPr sz="2800">
                  <a:solidFill>
                    <a:srgbClr val="FFFFFF"/>
                  </a:solidFill>
                </a:defRPr>
              </a:lvl1pPr>
            </a:lstStyle>
            <a:p>
              <a:r>
                <a:rPr lang="en-US" sz="27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Tech Module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898477" y="3184827"/>
              <a:ext cx="2125962" cy="806724"/>
            </a:xfrm>
            <a:prstGeom prst="roundRect">
              <a:avLst>
                <a:gd name="adj" fmla="val 7452"/>
              </a:avLst>
            </a:prstGeom>
            <a:solidFill>
              <a:srgbClr val="663606">
                <a:alpha val="94902"/>
              </a:srgbClr>
            </a:solidFill>
            <a:ln w="19050">
              <a:solidFill>
                <a:srgbClr val="F8D49E">
                  <a:alpha val="8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algn="ctr">
                <a:defRPr sz="2800">
                  <a:solidFill>
                    <a:srgbClr val="FFFFFF"/>
                  </a:solidFill>
                </a:defRPr>
              </a:lvl1pPr>
            </a:lstStyle>
            <a:p>
              <a:r>
                <a:rPr lang="en-US" sz="2300" dirty="0"/>
                <a:t>Programming Fundamentals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898478" y="4104807"/>
              <a:ext cx="2125962" cy="825542"/>
            </a:xfrm>
            <a:prstGeom prst="roundRect">
              <a:avLst>
                <a:gd name="adj" fmla="val 7452"/>
              </a:avLst>
            </a:prstGeom>
            <a:solidFill>
              <a:srgbClr val="663606">
                <a:alpha val="94902"/>
              </a:srgbClr>
            </a:solidFill>
            <a:ln w="19050">
              <a:solidFill>
                <a:srgbClr val="F8D49E">
                  <a:alpha val="8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algn="ctr">
                <a:defRPr sz="2800">
                  <a:solidFill>
                    <a:srgbClr val="FFFFFF"/>
                  </a:solidFill>
                </a:defRPr>
              </a:lvl1pPr>
            </a:lstStyle>
            <a:p>
              <a:r>
                <a:rPr lang="en-US" sz="2300" dirty="0"/>
                <a:t>Software Technologies</a:t>
              </a:r>
            </a:p>
          </p:txBody>
        </p:sp>
      </p:grpSp>
      <p:sp>
        <p:nvSpPr>
          <p:cNvPr id="44" name="Arrow: Bent 27"/>
          <p:cNvSpPr/>
          <p:nvPr/>
        </p:nvSpPr>
        <p:spPr>
          <a:xfrm flipV="1">
            <a:off x="1504534" y="2408915"/>
            <a:ext cx="1006240" cy="1672544"/>
          </a:xfrm>
          <a:prstGeom prst="bentArrow">
            <a:avLst>
              <a:gd name="adj1" fmla="val 13531"/>
              <a:gd name="adj2" fmla="val 20228"/>
              <a:gd name="adj3" fmla="val 25000"/>
              <a:gd name="adj4" fmla="val 4605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5677796" y="1447800"/>
            <a:ext cx="1167759" cy="991017"/>
          </a:xfrm>
          <a:prstGeom prst="roundRect">
            <a:avLst>
              <a:gd name="adj" fmla="val 7452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Java </a:t>
            </a:r>
          </a:p>
          <a:p>
            <a:r>
              <a:rPr lang="en-US" dirty="0"/>
              <a:t>Fund.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5677796" y="2735078"/>
            <a:ext cx="1167759" cy="991017"/>
          </a:xfrm>
          <a:prstGeom prst="roundRect">
            <a:avLst>
              <a:gd name="adj" fmla="val 7452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C#</a:t>
            </a:r>
          </a:p>
          <a:p>
            <a:r>
              <a:rPr lang="en-US" dirty="0"/>
              <a:t>Fund.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7949778" y="4022356"/>
            <a:ext cx="1499254" cy="991017"/>
          </a:xfrm>
          <a:prstGeom prst="roundRect">
            <a:avLst>
              <a:gd name="adj" fmla="val 7452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MEAN</a:t>
            </a:r>
          </a:p>
          <a:p>
            <a:r>
              <a:rPr lang="en-US" dirty="0"/>
              <a:t>Stack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5677796" y="5277224"/>
            <a:ext cx="1524000" cy="991017"/>
          </a:xfrm>
          <a:prstGeom prst="roundRect">
            <a:avLst>
              <a:gd name="adj" fmla="val 7452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PHP</a:t>
            </a:r>
          </a:p>
          <a:p>
            <a:r>
              <a:rPr lang="en-US" dirty="0"/>
              <a:t>Web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10163524" y="4076491"/>
            <a:ext cx="1612844" cy="991017"/>
          </a:xfrm>
          <a:prstGeom prst="roundRect">
            <a:avLst>
              <a:gd name="adj" fmla="val 7452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Web</a:t>
            </a:r>
          </a:p>
          <a:p>
            <a:r>
              <a:rPr lang="en-US" dirty="0"/>
              <a:t>Basics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7465772" y="1447800"/>
            <a:ext cx="995464" cy="991017"/>
          </a:xfrm>
          <a:prstGeom prst="roundRect">
            <a:avLst>
              <a:gd name="adj" fmla="val 7452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Java </a:t>
            </a:r>
          </a:p>
          <a:p>
            <a:r>
              <a:rPr lang="en-US" dirty="0"/>
              <a:t>DB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7465772" y="2735078"/>
            <a:ext cx="995464" cy="991017"/>
          </a:xfrm>
          <a:prstGeom prst="roundRect">
            <a:avLst>
              <a:gd name="adj" fmla="val 7452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C#</a:t>
            </a:r>
          </a:p>
          <a:p>
            <a:r>
              <a:rPr lang="en-US" dirty="0"/>
              <a:t>DB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9110092" y="1447800"/>
            <a:ext cx="1066800" cy="991017"/>
          </a:xfrm>
          <a:prstGeom prst="roundRect">
            <a:avLst>
              <a:gd name="adj" fmla="val 7452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Java </a:t>
            </a:r>
          </a:p>
          <a:p>
            <a:r>
              <a:rPr lang="en-US" dirty="0"/>
              <a:t>Web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9110092" y="2735078"/>
            <a:ext cx="1066800" cy="991017"/>
          </a:xfrm>
          <a:prstGeom prst="roundRect">
            <a:avLst>
              <a:gd name="adj" fmla="val 7452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C#</a:t>
            </a:r>
          </a:p>
          <a:p>
            <a:r>
              <a:rPr lang="en-US" dirty="0"/>
              <a:t>Web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7949778" y="5277224"/>
            <a:ext cx="1499254" cy="991017"/>
          </a:xfrm>
          <a:prstGeom prst="roundRect">
            <a:avLst>
              <a:gd name="adj" fmla="val 7452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/>
              <a:t>Web</a:t>
            </a:r>
          </a:p>
          <a:p>
            <a:r>
              <a:rPr lang="en-US"/>
              <a:t>Basics</a:t>
            </a:r>
            <a:endParaRPr lang="en-US" dirty="0"/>
          </a:p>
        </p:txBody>
      </p:sp>
      <p:sp>
        <p:nvSpPr>
          <p:cNvPr id="56" name="Arrow: Right 55"/>
          <p:cNvSpPr/>
          <p:nvPr/>
        </p:nvSpPr>
        <p:spPr>
          <a:xfrm>
            <a:off x="6974180" y="1790908"/>
            <a:ext cx="371272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57" name="Arrow: Right 56"/>
          <p:cNvSpPr/>
          <p:nvPr/>
        </p:nvSpPr>
        <p:spPr>
          <a:xfrm>
            <a:off x="8600028" y="1790908"/>
            <a:ext cx="371272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58" name="Arrow: Right 57"/>
          <p:cNvSpPr/>
          <p:nvPr/>
        </p:nvSpPr>
        <p:spPr>
          <a:xfrm>
            <a:off x="6974180" y="3078604"/>
            <a:ext cx="371272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59" name="Arrow: Right 58"/>
          <p:cNvSpPr/>
          <p:nvPr/>
        </p:nvSpPr>
        <p:spPr>
          <a:xfrm>
            <a:off x="8600028" y="3078604"/>
            <a:ext cx="371272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60" name="Arrow: Right 59"/>
          <p:cNvSpPr/>
          <p:nvPr/>
        </p:nvSpPr>
        <p:spPr>
          <a:xfrm>
            <a:off x="7405732" y="4366300"/>
            <a:ext cx="371272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61" name="Arrow: Right 60"/>
          <p:cNvSpPr/>
          <p:nvPr/>
        </p:nvSpPr>
        <p:spPr>
          <a:xfrm>
            <a:off x="7405732" y="5623966"/>
            <a:ext cx="371272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62" name="TextBox 61"/>
          <p:cNvSpPr txBox="1"/>
          <p:nvPr/>
        </p:nvSpPr>
        <p:spPr>
          <a:xfrm>
            <a:off x="10163524" y="5277224"/>
            <a:ext cx="1612844" cy="991017"/>
          </a:xfrm>
          <a:prstGeom prst="roundRect">
            <a:avLst>
              <a:gd name="adj" fmla="val 7452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JS Core</a:t>
            </a:r>
          </a:p>
        </p:txBody>
      </p:sp>
      <p:sp>
        <p:nvSpPr>
          <p:cNvPr id="63" name="Arrow: Right 62"/>
          <p:cNvSpPr/>
          <p:nvPr/>
        </p:nvSpPr>
        <p:spPr>
          <a:xfrm>
            <a:off x="9643732" y="5621168"/>
            <a:ext cx="371272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64" name="Arrow: Right 32"/>
          <p:cNvSpPr/>
          <p:nvPr/>
        </p:nvSpPr>
        <p:spPr>
          <a:xfrm>
            <a:off x="9634004" y="4349886"/>
            <a:ext cx="371272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65" name="TextBox 64"/>
          <p:cNvSpPr txBox="1"/>
          <p:nvPr/>
        </p:nvSpPr>
        <p:spPr>
          <a:xfrm>
            <a:off x="5687524" y="4022356"/>
            <a:ext cx="1524000" cy="991017"/>
          </a:xfrm>
          <a:prstGeom prst="roundRect">
            <a:avLst>
              <a:gd name="adj" fmla="val 7452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JS Core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10825747" y="1447800"/>
            <a:ext cx="950621" cy="991017"/>
          </a:xfrm>
          <a:prstGeom prst="roundRect">
            <a:avLst>
              <a:gd name="adj" fmla="val 7452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JS Core</a:t>
            </a:r>
          </a:p>
        </p:txBody>
      </p:sp>
      <p:sp>
        <p:nvSpPr>
          <p:cNvPr id="67" name="Arrow: Right 66"/>
          <p:cNvSpPr/>
          <p:nvPr/>
        </p:nvSpPr>
        <p:spPr>
          <a:xfrm>
            <a:off x="10315684" y="1790908"/>
            <a:ext cx="371272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68" name="TextBox 67"/>
          <p:cNvSpPr txBox="1"/>
          <p:nvPr/>
        </p:nvSpPr>
        <p:spPr>
          <a:xfrm>
            <a:off x="10825747" y="2742366"/>
            <a:ext cx="950621" cy="983730"/>
          </a:xfrm>
          <a:prstGeom prst="roundRect">
            <a:avLst>
              <a:gd name="adj" fmla="val 7452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JS Core</a:t>
            </a:r>
          </a:p>
        </p:txBody>
      </p:sp>
      <p:sp>
        <p:nvSpPr>
          <p:cNvPr id="69" name="Arrow: Right 68"/>
          <p:cNvSpPr/>
          <p:nvPr/>
        </p:nvSpPr>
        <p:spPr>
          <a:xfrm>
            <a:off x="10315684" y="3085473"/>
            <a:ext cx="371272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5" name="TextBox 4"/>
          <p:cNvSpPr txBox="1"/>
          <p:nvPr/>
        </p:nvSpPr>
        <p:spPr>
          <a:xfrm>
            <a:off x="379412" y="1371600"/>
            <a:ext cx="2390622" cy="991017"/>
          </a:xfrm>
          <a:prstGeom prst="roundRect">
            <a:avLst>
              <a:gd name="adj" fmla="val 7452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Programming</a:t>
            </a:r>
            <a:br>
              <a:rPr lang="en-US" dirty="0"/>
            </a:br>
            <a:r>
              <a:rPr lang="en-US" dirty="0"/>
              <a:t>Basics</a:t>
            </a:r>
          </a:p>
        </p:txBody>
      </p:sp>
    </p:spTree>
    <p:extLst>
      <p:ext uri="{BB962C8B-B14F-4D97-AF65-F5344CB8AC3E}">
        <p14:creationId xmlns:p14="http://schemas.microsoft.com/office/powerpoint/2010/main" val="2013555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25" grpId="0" animBg="1"/>
      <p:bldP spid="39" grpId="0" animBg="1"/>
      <p:bldP spid="40" grpId="0" animBg="1"/>
      <p:bldP spid="37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5212" y="4639207"/>
            <a:ext cx="9982200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/>
              <a:t>Programming Fundamentals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598612" y="5450050"/>
            <a:ext cx="8938472" cy="688256"/>
          </a:xfrm>
        </p:spPr>
        <p:txBody>
          <a:bodyPr/>
          <a:lstStyle/>
          <a:p>
            <a:r>
              <a:rPr lang="en-US" dirty="0"/>
              <a:t>Course Objectives &amp; Program</a:t>
            </a:r>
          </a:p>
        </p:txBody>
      </p:sp>
      <p:pic>
        <p:nvPicPr>
          <p:cNvPr id="5" name="Picture 2" descr="http://research.phillipmartin.info/la_syllabus.gif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0812" y="817586"/>
            <a:ext cx="3657600" cy="3602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2194472"/>
      </p:ext>
    </p:extLst>
  </p:cSld>
  <p:clrMapOvr>
    <a:masterClrMapping/>
  </p:clrMapOvr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2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Software-University-Foundation</Template>
  <TotalTime>0</TotalTime>
  <Words>1089</Words>
  <Application>Microsoft Office PowerPoint</Application>
  <PresentationFormat>Custom</PresentationFormat>
  <Paragraphs>258</Paragraphs>
  <Slides>33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33</vt:i4>
      </vt:variant>
    </vt:vector>
  </HeadingPairs>
  <TitlesOfParts>
    <vt:vector size="40" baseType="lpstr">
      <vt:lpstr>Arial</vt:lpstr>
      <vt:lpstr>Calibri</vt:lpstr>
      <vt:lpstr>Consolas</vt:lpstr>
      <vt:lpstr>Wingdings</vt:lpstr>
      <vt:lpstr>Wingdings 2</vt:lpstr>
      <vt:lpstr>SoftUni 16x9</vt:lpstr>
      <vt:lpstr>2_SoftUni 16x9</vt:lpstr>
      <vt:lpstr>Programming Fundamentals</vt:lpstr>
      <vt:lpstr>SoftUni Diamond Partners</vt:lpstr>
      <vt:lpstr>Table of Contents</vt:lpstr>
      <vt:lpstr>Questions</vt:lpstr>
      <vt:lpstr>Tech Module @ SoftUni</vt:lpstr>
      <vt:lpstr>Tech Module Goals</vt:lpstr>
      <vt:lpstr>Tech Module at SoftUni – Timeline</vt:lpstr>
      <vt:lpstr>Professions @ SoftUni</vt:lpstr>
      <vt:lpstr>Programming Fundamentals</vt:lpstr>
      <vt:lpstr>Programming Fundamentals – Course Program</vt:lpstr>
      <vt:lpstr>Programming Fundamentals – Course Program (2)</vt:lpstr>
      <vt:lpstr>The Trainers Team</vt:lpstr>
      <vt:lpstr>Trainers Team</vt:lpstr>
      <vt:lpstr>Volunteer Teaching Assistants</vt:lpstr>
      <vt:lpstr>Programming Fundamentals: More Details </vt:lpstr>
      <vt:lpstr>Training Duration – Programming Fundamentals</vt:lpstr>
      <vt:lpstr>Why English?</vt:lpstr>
      <vt:lpstr>Programming Fundamentals</vt:lpstr>
      <vt:lpstr>Scoring System for “Programming Fundamentals”</vt:lpstr>
      <vt:lpstr>Programming Fundamentals Exam</vt:lpstr>
      <vt:lpstr>Homework Assignments</vt:lpstr>
      <vt:lpstr>Resources</vt:lpstr>
      <vt:lpstr>Your RFID Chip</vt:lpstr>
      <vt:lpstr>Course Web Site &amp; Forums</vt:lpstr>
      <vt:lpstr>Facebook Group</vt:lpstr>
      <vt:lpstr>Programming Fundamentals Slides and Videos</vt:lpstr>
      <vt:lpstr>The Free C# Fundamentals Textbook</vt:lpstr>
      <vt:lpstr>Software University Learning System (SULS)</vt:lpstr>
      <vt:lpstr>Required Software</vt:lpstr>
      <vt:lpstr>Summary</vt:lpstr>
      <vt:lpstr>Programming Fundamentals – Course Introduction</vt:lpstr>
      <vt:lpstr>License</vt:lpstr>
      <vt:lpstr>Trainings @ Software University (SoftUni)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Programming Fundamentals: Course Introduction</dc:title>
  <dc:subject>Programming Fundamentals Course</dc:subject>
  <dc:creator/>
  <cp:keywords>C#, programming, course, SoftUni, Software University</cp:keywords>
  <dc:description>Programming Fundamentals Course @ SoftUni - https://softuni.bg/courses/programming-fundamentals</dc:description>
  <cp:lastModifiedBy/>
  <cp:revision>1</cp:revision>
  <dcterms:created xsi:type="dcterms:W3CDTF">2014-01-02T17:00:34Z</dcterms:created>
  <dcterms:modified xsi:type="dcterms:W3CDTF">2017-01-16T12:01:40Z</dcterms:modified>
  <cp:category>computer programming;programming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